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notesMasterIdLst>
    <p:notesMasterId r:id="rId27"/>
  </p:notesMasterIdLst>
  <p:sldIdLst>
    <p:sldId id="258" r:id="rId2"/>
    <p:sldId id="291" r:id="rId3"/>
    <p:sldId id="292" r:id="rId4"/>
    <p:sldId id="293" r:id="rId5"/>
    <p:sldId id="294" r:id="rId6"/>
    <p:sldId id="295" r:id="rId7"/>
    <p:sldId id="296" r:id="rId8"/>
    <p:sldId id="297" r:id="rId9"/>
    <p:sldId id="298" r:id="rId10"/>
    <p:sldId id="299" r:id="rId11"/>
    <p:sldId id="300" r:id="rId12"/>
    <p:sldId id="301" r:id="rId13"/>
    <p:sldId id="302" r:id="rId14"/>
    <p:sldId id="303" r:id="rId15"/>
    <p:sldId id="304" r:id="rId16"/>
    <p:sldId id="305" r:id="rId17"/>
    <p:sldId id="307" r:id="rId18"/>
    <p:sldId id="306" r:id="rId19"/>
    <p:sldId id="308" r:id="rId20"/>
    <p:sldId id="309" r:id="rId21"/>
    <p:sldId id="310" r:id="rId22"/>
    <p:sldId id="311" r:id="rId23"/>
    <p:sldId id="312" r:id="rId24"/>
    <p:sldId id="313" r:id="rId25"/>
    <p:sldId id="314" r:id="rId26"/>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98" autoAdjust="0"/>
    <p:restoredTop sz="77100" autoAdjust="0"/>
  </p:normalViewPr>
  <p:slideViewPr>
    <p:cSldViewPr snapToGrid="0" snapToObjects="1">
      <p:cViewPr>
        <p:scale>
          <a:sx n="75" d="100"/>
          <a:sy n="75" d="100"/>
        </p:scale>
        <p:origin x="1386" y="5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0.png>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62F940-C9AF-44AB-8501-1C6DBAD6B86C}" type="datetimeFigureOut">
              <a:rPr lang="zh-CN" altLang="en-US" smtClean="0"/>
              <a:t>2017/11/11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4B9802-EB73-4390-B2B7-5DD2899AD01C}" type="slidenum">
              <a:rPr lang="zh-CN" altLang="en-US" smtClean="0"/>
              <a:t>‹#›</a:t>
            </a:fld>
            <a:endParaRPr lang="zh-CN" altLang="en-US"/>
          </a:p>
        </p:txBody>
      </p:sp>
    </p:spTree>
    <p:extLst>
      <p:ext uri="{BB962C8B-B14F-4D97-AF65-F5344CB8AC3E}">
        <p14:creationId xmlns:p14="http://schemas.microsoft.com/office/powerpoint/2010/main" val="15118619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这篇文章</a:t>
            </a:r>
            <a:r>
              <a:rPr lang="zh-CN" altLang="en-US" baseline="0" dirty="0" smtClean="0"/>
              <a:t>的新颖之处在于，在目标检测的过程中没有使用预训练模型而是直接</a:t>
            </a:r>
            <a:r>
              <a:rPr lang="en-US" altLang="zh-CN" baseline="0" dirty="0" smtClean="0"/>
              <a:t>from Scratch</a:t>
            </a:r>
            <a:r>
              <a:rPr lang="zh-CN" altLang="en-US" baseline="0" dirty="0" smtClean="0"/>
              <a:t>。</a:t>
            </a:r>
            <a:endParaRPr lang="en-US" altLang="zh-CN" baseline="0"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a:t>
            </a:fld>
            <a:endParaRPr lang="zh-CN" altLang="en-US"/>
          </a:p>
        </p:txBody>
      </p:sp>
    </p:spTree>
    <p:extLst>
      <p:ext uri="{BB962C8B-B14F-4D97-AF65-F5344CB8AC3E}">
        <p14:creationId xmlns:p14="http://schemas.microsoft.com/office/powerpoint/2010/main" val="34831761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基于以上这三点，希望对模型进行一个</a:t>
            </a:r>
            <a:r>
              <a:rPr lang="en-US" altLang="zh-CN" dirty="0" smtClean="0"/>
              <a:t>from scratch</a:t>
            </a:r>
            <a:r>
              <a:rPr lang="zh-CN" altLang="en-US" dirty="0" smtClean="0"/>
              <a:t>的训练。</a:t>
            </a:r>
            <a:endParaRPr lang="en-US" altLang="zh-CN" dirty="0" smtClean="0"/>
          </a:p>
          <a:p>
            <a:r>
              <a:rPr lang="zh-CN" altLang="en-US" dirty="0" smtClean="0"/>
              <a:t>最先设想的是在基于</a:t>
            </a:r>
            <a:r>
              <a:rPr lang="en-US" altLang="zh-CN" dirty="0" smtClean="0"/>
              <a:t>proposal</a:t>
            </a:r>
            <a:r>
              <a:rPr lang="zh-CN" altLang="en-US" dirty="0" smtClean="0"/>
              <a:t>的模型上进行这样的操作：但是收效甚微。原因：</a:t>
            </a:r>
            <a:r>
              <a:rPr lang="en-US" altLang="zh-CN" dirty="0" smtClean="0"/>
              <a:t>RoI pooling</a:t>
            </a:r>
            <a:r>
              <a:rPr lang="zh-CN" altLang="en-US" dirty="0" smtClean="0"/>
              <a:t>的存在。</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10</a:t>
            </a:fld>
            <a:endParaRPr lang="zh-CN" altLang="en-US"/>
          </a:p>
        </p:txBody>
      </p:sp>
    </p:spTree>
    <p:extLst>
      <p:ext uri="{BB962C8B-B14F-4D97-AF65-F5344CB8AC3E}">
        <p14:creationId xmlns:p14="http://schemas.microsoft.com/office/powerpoint/2010/main" val="1911497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主干网络。</a:t>
            </a:r>
            <a:endParaRPr lang="en-US" altLang="zh-CN" dirty="0" smtClean="0"/>
          </a:p>
          <a:p>
            <a:r>
              <a:rPr lang="en-US" altLang="zh-CN" dirty="0" err="1" smtClean="0"/>
              <a:t>RoI</a:t>
            </a:r>
            <a:r>
              <a:rPr lang="en-US" altLang="zh-CN" baseline="0" dirty="0" smtClean="0"/>
              <a:t> pooling</a:t>
            </a:r>
            <a:r>
              <a:rPr lang="zh-CN" altLang="en-US" baseline="0" dirty="0" smtClean="0"/>
              <a:t>会对特征图进行尺寸固定来减小特征图的尺寸以减少计算量。在这个过程中会损失很多特征图的局部信息，因此在进行反向传播时候，</a:t>
            </a:r>
            <a:r>
              <a:rPr lang="en-US" altLang="zh-CN" baseline="0" dirty="0" smtClean="0"/>
              <a:t>ROI pooling</a:t>
            </a:r>
            <a:r>
              <a:rPr lang="zh-CN" altLang="en-US" baseline="0" dirty="0" smtClean="0"/>
              <a:t>层阻碍了信号的回传，对于卷积网络的微调能力是有限的。所以预训练模型的价值就会体现出来。此时如果把预训练模型已经较为收敛的参数去除的话，那么卷积网络的参数在反向传播的过程中就不能得到很好的调整。</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11</a:t>
            </a:fld>
            <a:endParaRPr lang="zh-CN" altLang="en-US"/>
          </a:p>
        </p:txBody>
      </p:sp>
    </p:spTree>
    <p:extLst>
      <p:ext uri="{BB962C8B-B14F-4D97-AF65-F5344CB8AC3E}">
        <p14:creationId xmlns:p14="http://schemas.microsoft.com/office/powerpoint/2010/main" val="18491605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因此为了让这个没有经过预训练的网络具有较好的性能，文中提出了四个原则，首先就是必须去</a:t>
            </a:r>
            <a:r>
              <a:rPr lang="zh-CN" altLang="en-US" dirty="0" smtClean="0"/>
              <a:t>掉了</a:t>
            </a:r>
            <a:r>
              <a:rPr lang="en-US" altLang="zh-CN" dirty="0" smtClean="0"/>
              <a:t>ROI pooling </a:t>
            </a:r>
            <a:r>
              <a:rPr lang="zh-CN" altLang="en-US" dirty="0" smtClean="0"/>
              <a:t>的限制</a:t>
            </a:r>
            <a:r>
              <a:rPr lang="zh-CN" altLang="en-US" dirty="0" smtClean="0"/>
              <a:t>，也就是</a:t>
            </a:r>
            <a:r>
              <a:rPr lang="en-US" altLang="zh-CN" dirty="0" smtClean="0"/>
              <a:t>proposal-free</a:t>
            </a:r>
            <a:r>
              <a:rPr lang="zh-CN" altLang="en-US" dirty="0" smtClean="0"/>
              <a:t>原则。</a:t>
            </a:r>
            <a:r>
              <a:rPr lang="en-US" altLang="zh-CN" dirty="0" smtClean="0"/>
              <a:t>DSOD</a:t>
            </a:r>
            <a:r>
              <a:rPr lang="zh-CN" altLang="en-US" dirty="0" smtClean="0"/>
              <a:t>遵循了</a:t>
            </a:r>
            <a:r>
              <a:rPr lang="en-US" altLang="zh-CN" dirty="0" smtClean="0"/>
              <a:t>SSD</a:t>
            </a:r>
            <a:r>
              <a:rPr lang="zh-CN" altLang="en-US" dirty="0" smtClean="0"/>
              <a:t>的框架</a:t>
            </a:r>
            <a:r>
              <a:rPr lang="zh-CN" altLang="en-US" dirty="0" smtClean="0"/>
              <a:t>。也就是基于多尺度特征图的预测，准确率比较高，基于这个</a:t>
            </a:r>
            <a:r>
              <a:rPr lang="en-US" altLang="zh-CN" dirty="0" smtClean="0"/>
              <a:t>baseline</a:t>
            </a:r>
            <a:r>
              <a:rPr lang="zh-CN" altLang="en-US" dirty="0" smtClean="0"/>
              <a:t>相对来说会获得更好的性能</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12</a:t>
            </a:fld>
            <a:endParaRPr lang="zh-CN" altLang="en-US"/>
          </a:p>
        </p:txBody>
      </p:sp>
    </p:spTree>
    <p:extLst>
      <p:ext uri="{BB962C8B-B14F-4D97-AF65-F5344CB8AC3E}">
        <p14:creationId xmlns:p14="http://schemas.microsoft.com/office/powerpoint/2010/main" val="19884720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所谓</a:t>
            </a:r>
            <a:r>
              <a:rPr lang="en-US" altLang="zh-CN" dirty="0" smtClean="0"/>
              <a:t>Deep</a:t>
            </a:r>
            <a:r>
              <a:rPr lang="en-US" altLang="zh-CN" baseline="0" dirty="0" smtClean="0"/>
              <a:t> </a:t>
            </a:r>
            <a:r>
              <a:rPr lang="en-US" altLang="zh-CN" baseline="0" dirty="0" err="1" smtClean="0"/>
              <a:t>supervison</a:t>
            </a:r>
            <a:r>
              <a:rPr lang="zh-CN" altLang="en-US" baseline="0" dirty="0" smtClean="0"/>
              <a:t>：在浅层结构中就进行有效的监督式的方法，比如说在浅层结构中就使用一些目标函数。</a:t>
            </a:r>
            <a:endParaRPr lang="en-US" altLang="zh-CN" dirty="0" smtClean="0"/>
          </a:p>
          <a:p>
            <a:r>
              <a:rPr lang="zh-CN" altLang="en-US" dirty="0" smtClean="0"/>
              <a:t>既然去掉了主干网络，那么也就是说所有的参数都需要在这个网络里进行调整。但是难免存在梯度消失的情况。在有预训练网络的模型中，由于参数拟合的较为完善，所以可以有效避免这种情况。但是现在去掉了那些初始化的参数，我们就需要去处理一下梯度消失这个情况。</a:t>
            </a:r>
            <a:endParaRPr lang="en-US" altLang="zh-CN" dirty="0" smtClean="0"/>
          </a:p>
          <a:p>
            <a:r>
              <a:rPr lang="zh-CN" altLang="en-US" dirty="0" smtClean="0"/>
              <a:t>一般是在中间层加一些</a:t>
            </a:r>
            <a:r>
              <a:rPr lang="en-US" altLang="zh-CN" dirty="0" smtClean="0"/>
              <a:t>loss</a:t>
            </a:r>
            <a:r>
              <a:rPr lang="zh-CN" altLang="en-US" dirty="0" smtClean="0"/>
              <a:t>项来避免梯度的消失（</a:t>
            </a:r>
            <a:r>
              <a:rPr lang="en-US" altLang="zh-CN" dirty="0" smtClean="0"/>
              <a:t>residual network</a:t>
            </a:r>
            <a:r>
              <a:rPr lang="zh-CN" altLang="en-US" dirty="0" smtClean="0"/>
              <a:t>）。但是在基于</a:t>
            </a:r>
            <a:r>
              <a:rPr lang="en-US" altLang="zh-CN" dirty="0" smtClean="0"/>
              <a:t>SSD</a:t>
            </a:r>
            <a:r>
              <a:rPr lang="zh-CN" altLang="en-US" dirty="0" smtClean="0"/>
              <a:t>的目标识别网络中，</a:t>
            </a:r>
            <a:r>
              <a:rPr lang="en-US" altLang="zh-CN" dirty="0" smtClean="0"/>
              <a:t>SSD</a:t>
            </a:r>
            <a:r>
              <a:rPr lang="zh-CN" altLang="en-US" dirty="0" smtClean="0"/>
              <a:t>本身就在传播的过程中使用了多尺度的特征图。如果再把一些上层的特征图加入到中间层的计算中会造成信息的重复使用，而且也会使得计算量增大，对显存也是很大的挑战。</a:t>
            </a:r>
            <a:endParaRPr lang="en-US" altLang="zh-CN" dirty="0" smtClean="0"/>
          </a:p>
          <a:p>
            <a:r>
              <a:rPr lang="zh-CN" altLang="en-US" dirty="0" smtClean="0"/>
              <a:t>因此这里使用一种称作</a:t>
            </a:r>
            <a:r>
              <a:rPr lang="en-US" altLang="zh-CN" dirty="0" smtClean="0"/>
              <a:t>dense block</a:t>
            </a:r>
            <a:r>
              <a:rPr lang="zh-CN" altLang="en-US" dirty="0" smtClean="0"/>
              <a:t>的结构。每个</a:t>
            </a:r>
            <a:r>
              <a:rPr lang="en-US" altLang="zh-CN" dirty="0" smtClean="0"/>
              <a:t>dense block</a:t>
            </a:r>
            <a:r>
              <a:rPr lang="zh-CN" altLang="en-US" dirty="0" smtClean="0"/>
              <a:t>内部具有若干个卷积层，每个卷积层和后面的卷积层都具有链接，那么在最后一层需要</a:t>
            </a:r>
            <a:r>
              <a:rPr lang="en-US" altLang="zh-CN" dirty="0" smtClean="0"/>
              <a:t>loss</a:t>
            </a:r>
            <a:r>
              <a:rPr lang="zh-CN" altLang="en-US" dirty="0" smtClean="0"/>
              <a:t>回传时候就可以轻易地回传到前面的层。从而有效的避免了梯度消失。而且每一层都可以无障碍地共享监督信号</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13</a:t>
            </a:fld>
            <a:endParaRPr lang="zh-CN" altLang="en-US"/>
          </a:p>
        </p:txBody>
      </p:sp>
    </p:spTree>
    <p:extLst>
      <p:ext uri="{BB962C8B-B14F-4D97-AF65-F5344CB8AC3E}">
        <p14:creationId xmlns:p14="http://schemas.microsoft.com/office/powerpoint/2010/main" val="25256178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SSD</a:t>
            </a:r>
            <a:r>
              <a:rPr lang="zh-CN" altLang="en-US" dirty="0" smtClean="0"/>
              <a:t>：</a:t>
            </a:r>
            <a:r>
              <a:rPr lang="en-US" altLang="zh-CN" dirty="0" smtClean="0"/>
              <a:t>plain</a:t>
            </a:r>
            <a:r>
              <a:rPr lang="zh-CN" altLang="en-US" dirty="0" smtClean="0"/>
              <a:t>结构：每一层的特征图不仅提供给下一层进行学习，同时也直接输入到最后的</a:t>
            </a:r>
            <a:r>
              <a:rPr lang="en-US" altLang="zh-CN" dirty="0" smtClean="0"/>
              <a:t>predict</a:t>
            </a:r>
            <a:r>
              <a:rPr lang="zh-CN" altLang="en-US" dirty="0" smtClean="0"/>
              <a:t>层进行一个预测。</a:t>
            </a:r>
            <a:endParaRPr lang="en-US" altLang="zh-CN" dirty="0" smtClean="0"/>
          </a:p>
          <a:p>
            <a:r>
              <a:rPr lang="en-US" altLang="zh-CN" dirty="0" smtClean="0"/>
              <a:t>DSOD</a:t>
            </a:r>
            <a:r>
              <a:rPr lang="zh-CN" altLang="en-US" dirty="0" smtClean="0"/>
              <a:t>和他的区别：每一层特征图的输出只有一半提供给下一层进行学习，另一半直接做一个下采样，也就是尺寸的缩放，和这一层的输出做一个结合然后再提供给下一层进行学习。当然这些特征图也需要提供给最后的</a:t>
            </a:r>
            <a:r>
              <a:rPr lang="en-US" altLang="zh-CN" dirty="0" smtClean="0"/>
              <a:t>predict</a:t>
            </a:r>
            <a:r>
              <a:rPr lang="zh-CN" altLang="en-US" dirty="0" smtClean="0"/>
              <a:t>层进行预测。相当于一个特征的重用。</a:t>
            </a:r>
            <a:endParaRPr lang="en-US" altLang="zh-CN" dirty="0" smtClean="0"/>
          </a:p>
          <a:p>
            <a:r>
              <a:rPr lang="zh-CN" altLang="en-US" dirty="0" smtClean="0"/>
              <a:t>好处：</a:t>
            </a:r>
            <a:r>
              <a:rPr lang="en-US" altLang="zh-CN" dirty="0" smtClean="0"/>
              <a:t>1.</a:t>
            </a:r>
            <a:r>
              <a:rPr lang="zh-CN" altLang="en-US" dirty="0" smtClean="0"/>
              <a:t>首先是减少了参数量，因为做卷积操作的特征图只有</a:t>
            </a:r>
            <a:r>
              <a:rPr lang="en-US" altLang="zh-CN" dirty="0" smtClean="0"/>
              <a:t>SSD</a:t>
            </a:r>
            <a:r>
              <a:rPr lang="zh-CN" altLang="en-US" dirty="0" smtClean="0"/>
              <a:t>中对应网络层级的一半。</a:t>
            </a:r>
            <a:r>
              <a:rPr lang="en-US" altLang="zh-CN" dirty="0" smtClean="0"/>
              <a:t>2.</a:t>
            </a:r>
            <a:r>
              <a:rPr lang="zh-CN" altLang="en-US" dirty="0" smtClean="0"/>
              <a:t>每一个</a:t>
            </a:r>
            <a:r>
              <a:rPr lang="en-US" altLang="zh-CN" dirty="0" smtClean="0"/>
              <a:t>scale</a:t>
            </a:r>
            <a:r>
              <a:rPr lang="zh-CN" altLang="en-US" dirty="0" smtClean="0"/>
              <a:t>做预测的特征图实际上是包含了两个尺度的特征图的（这一层和上一层），也就是说可以给预测提供分布更加多样化的一个信息。</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14</a:t>
            </a:fld>
            <a:endParaRPr lang="zh-CN" altLang="en-US"/>
          </a:p>
        </p:txBody>
      </p:sp>
    </p:spTree>
    <p:extLst>
      <p:ext uri="{BB962C8B-B14F-4D97-AF65-F5344CB8AC3E}">
        <p14:creationId xmlns:p14="http://schemas.microsoft.com/office/powerpoint/2010/main" val="25003036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15</a:t>
            </a:fld>
            <a:endParaRPr lang="zh-CN" altLang="en-US"/>
          </a:p>
        </p:txBody>
      </p:sp>
    </p:spTree>
    <p:extLst>
      <p:ext uri="{BB962C8B-B14F-4D97-AF65-F5344CB8AC3E}">
        <p14:creationId xmlns:p14="http://schemas.microsoft.com/office/powerpoint/2010/main" val="38940038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所谓的</a:t>
            </a:r>
            <a:r>
              <a:rPr lang="en-US" altLang="zh-CN" dirty="0" smtClean="0"/>
              <a:t>stem</a:t>
            </a:r>
            <a:r>
              <a:rPr lang="en-US" altLang="zh-CN" baseline="0" dirty="0" smtClean="0"/>
              <a:t> block</a:t>
            </a:r>
            <a:r>
              <a:rPr lang="zh-CN" altLang="en-US" baseline="0" dirty="0" smtClean="0"/>
              <a:t>指的是使用多个小尺寸的卷积核来代替一个大尺寸的卷积核来达到同样的卷积效果但减小信息的丢失并减少计算量。</a:t>
            </a:r>
            <a:endParaRPr lang="en-US" altLang="zh-CN" baseline="0" dirty="0" smtClean="0"/>
          </a:p>
          <a:p>
            <a:r>
              <a:rPr lang="zh-CN" altLang="en-US" baseline="0" dirty="0" smtClean="0"/>
              <a:t>而且对于输入图像操作，一开始上来使用过大的卷积核对他进行一个降维的话也容易引起信息的丢失。所以使用连续卷积操作减少信息的丢失</a:t>
            </a:r>
            <a:r>
              <a:rPr lang="en-US" altLang="zh-CN" baseline="0" dirty="0" smtClean="0"/>
              <a:t>.</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16</a:t>
            </a:fld>
            <a:endParaRPr lang="zh-CN" altLang="en-US"/>
          </a:p>
        </p:txBody>
      </p:sp>
    </p:spTree>
    <p:extLst>
      <p:ext uri="{BB962C8B-B14F-4D97-AF65-F5344CB8AC3E}">
        <p14:creationId xmlns:p14="http://schemas.microsoft.com/office/powerpoint/2010/main" val="13805080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Without pooling:</a:t>
            </a:r>
            <a:r>
              <a:rPr lang="zh-CN" altLang="en-US" dirty="0" smtClean="0"/>
              <a:t>只做通道数目的转化，不进行特征图的降维操作，因为在最后进行分类或者回归时候，保证特征图具有特定的尺寸。因为特征图是从不同深度的网络传输到最后的，语义信息不一致，因此统一使用这个层处理一下有利于把这些特征图的信息做一融合或是统一处理</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17</a:t>
            </a:fld>
            <a:endParaRPr lang="zh-CN" altLang="en-US"/>
          </a:p>
        </p:txBody>
      </p:sp>
    </p:spTree>
    <p:extLst>
      <p:ext uri="{BB962C8B-B14F-4D97-AF65-F5344CB8AC3E}">
        <p14:creationId xmlns:p14="http://schemas.microsoft.com/office/powerpoint/2010/main" val="36492075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对比试验：每一列是实验当中进行的一些设置。</a:t>
            </a:r>
            <a:endParaRPr lang="en-US" altLang="zh-CN" dirty="0" smtClean="0"/>
          </a:p>
          <a:p>
            <a:r>
              <a:rPr lang="en-US" altLang="zh-CN" dirty="0" smtClean="0"/>
              <a:t>2.</a:t>
            </a:r>
            <a:r>
              <a:rPr lang="zh-CN" altLang="en-US" dirty="0" smtClean="0"/>
              <a:t>第二行</a:t>
            </a:r>
            <a:r>
              <a:rPr lang="en-US" altLang="zh-CN" dirty="0" smtClean="0"/>
              <a:t>Transition layer</a:t>
            </a:r>
            <a:r>
              <a:rPr lang="zh-CN" altLang="en-US" dirty="0" smtClean="0"/>
              <a:t>中的一个参数：控制输入的特征图与输出特征图的数量的压缩比，在原始</a:t>
            </a:r>
            <a:r>
              <a:rPr lang="en-US" altLang="zh-CN" dirty="0" err="1" smtClean="0"/>
              <a:t>denseNet</a:t>
            </a:r>
            <a:r>
              <a:rPr lang="zh-CN" altLang="en-US" dirty="0" smtClean="0"/>
              <a:t>中设置为</a:t>
            </a:r>
            <a:r>
              <a:rPr lang="en-US" altLang="zh-CN" dirty="0" smtClean="0"/>
              <a:t>0.5</a:t>
            </a:r>
            <a:r>
              <a:rPr lang="zh-CN" altLang="en-US" dirty="0" smtClean="0"/>
              <a:t>，因为之前的研究表明这些特征是有冗余的，会带来一些不必要的计算。但是这里设置为</a:t>
            </a:r>
            <a:r>
              <a:rPr lang="en-US" altLang="zh-CN" dirty="0" smtClean="0"/>
              <a:t>1</a:t>
            </a:r>
            <a:r>
              <a:rPr lang="zh-CN" altLang="en-US" dirty="0" smtClean="0"/>
              <a:t>也就是输入特征图数量与输出特征图数量保持一致，这里的实验证明使用这样的配置是可以提升准确率的。</a:t>
            </a:r>
            <a:endParaRPr lang="en-US" altLang="zh-CN" dirty="0" smtClean="0"/>
          </a:p>
          <a:p>
            <a:r>
              <a:rPr lang="en-US" altLang="zh-CN" dirty="0" smtClean="0"/>
              <a:t>3.</a:t>
            </a:r>
            <a:r>
              <a:rPr lang="zh-CN" altLang="en-US" dirty="0" smtClean="0"/>
              <a:t>第三行的</a:t>
            </a:r>
            <a:r>
              <a:rPr lang="en-US" altLang="zh-CN" dirty="0" smtClean="0"/>
              <a:t>wide </a:t>
            </a:r>
            <a:r>
              <a:rPr lang="en-US" altLang="zh-CN" dirty="0" err="1" smtClean="0"/>
              <a:t>bottlelack</a:t>
            </a:r>
            <a:r>
              <a:rPr lang="zh-CN" altLang="en-US" dirty="0" smtClean="0"/>
              <a:t>：在卷积之前进行一个</a:t>
            </a:r>
            <a:r>
              <a:rPr lang="en-US" altLang="zh-CN" b="0" dirty="0" smtClean="0">
                <a:solidFill>
                  <a:schemeClr val="tx1">
                    <a:lumMod val="50000"/>
                    <a:lumOff val="50000"/>
                  </a:schemeClr>
                </a:solidFill>
                <a:latin typeface="Microsoft YaHei" charset="0"/>
                <a:ea typeface="Microsoft YaHei" charset="0"/>
                <a:cs typeface="Microsoft YaHei" charset="0"/>
              </a:rPr>
              <a:t>1 × 1</a:t>
            </a:r>
            <a:r>
              <a:rPr lang="zh-CN" altLang="en-US" b="0" dirty="0" smtClean="0">
                <a:solidFill>
                  <a:schemeClr val="tx1">
                    <a:lumMod val="50000"/>
                    <a:lumOff val="50000"/>
                  </a:schemeClr>
                </a:solidFill>
                <a:latin typeface="Microsoft YaHei" charset="0"/>
                <a:ea typeface="Microsoft YaHei" charset="0"/>
                <a:cs typeface="Microsoft YaHei" charset="0"/>
              </a:rPr>
              <a:t>的卷积的操作，这个操作可以在不改变特征图大小的情况下增加</a:t>
            </a:r>
            <a:r>
              <a:rPr lang="en-US" altLang="zh-CN" b="0" dirty="0" smtClean="0">
                <a:solidFill>
                  <a:schemeClr val="tx1">
                    <a:lumMod val="50000"/>
                    <a:lumOff val="50000"/>
                  </a:schemeClr>
                </a:solidFill>
                <a:latin typeface="Microsoft YaHei" charset="0"/>
                <a:ea typeface="Microsoft YaHei" charset="0"/>
                <a:cs typeface="Microsoft YaHei" charset="0"/>
              </a:rPr>
              <a:t>channel</a:t>
            </a:r>
            <a:r>
              <a:rPr lang="zh-CN" altLang="en-US" b="0" dirty="0" smtClean="0">
                <a:solidFill>
                  <a:schemeClr val="tx1">
                    <a:lumMod val="50000"/>
                    <a:lumOff val="50000"/>
                  </a:schemeClr>
                </a:solidFill>
                <a:latin typeface="Microsoft YaHei" charset="0"/>
                <a:ea typeface="Microsoft YaHei" charset="0"/>
                <a:cs typeface="Microsoft YaHei" charset="0"/>
              </a:rPr>
              <a:t>的数目。实验证明在这里使用多</a:t>
            </a:r>
            <a:r>
              <a:rPr lang="en-US" altLang="zh-CN" b="0" dirty="0" smtClean="0">
                <a:solidFill>
                  <a:schemeClr val="tx1">
                    <a:lumMod val="50000"/>
                    <a:lumOff val="50000"/>
                  </a:schemeClr>
                </a:solidFill>
                <a:latin typeface="Microsoft YaHei" charset="0"/>
                <a:ea typeface="Microsoft YaHei" charset="0"/>
                <a:cs typeface="Microsoft YaHei" charset="0"/>
              </a:rPr>
              <a:t>channel</a:t>
            </a:r>
            <a:r>
              <a:rPr lang="zh-CN" altLang="en-US" b="0" dirty="0" smtClean="0">
                <a:solidFill>
                  <a:schemeClr val="tx1">
                    <a:lumMod val="50000"/>
                    <a:lumOff val="50000"/>
                  </a:schemeClr>
                </a:solidFill>
                <a:latin typeface="Microsoft YaHei" charset="0"/>
                <a:ea typeface="Microsoft YaHei" charset="0"/>
                <a:cs typeface="Microsoft YaHei" charset="0"/>
              </a:rPr>
              <a:t>的收益也是比较好的。</a:t>
            </a:r>
            <a:endParaRPr lang="en-US" altLang="zh-CN" b="0" dirty="0" smtClean="0">
              <a:solidFill>
                <a:schemeClr val="tx1">
                  <a:lumMod val="50000"/>
                  <a:lumOff val="50000"/>
                </a:schemeClr>
              </a:solidFill>
              <a:latin typeface="Microsoft YaHei" charset="0"/>
              <a:ea typeface="Microsoft YaHei" charset="0"/>
              <a:cs typeface="Microsoft YaHei" charset="0"/>
            </a:endParaRPr>
          </a:p>
          <a:p>
            <a:r>
              <a:rPr lang="en-US" altLang="zh-CN" b="0" dirty="0" smtClean="0">
                <a:solidFill>
                  <a:schemeClr val="tx1">
                    <a:lumMod val="50000"/>
                    <a:lumOff val="50000"/>
                  </a:schemeClr>
                </a:solidFill>
                <a:latin typeface="Microsoft YaHei" charset="0"/>
                <a:ea typeface="Microsoft YaHei" charset="0"/>
              </a:rPr>
              <a:t>4.</a:t>
            </a:r>
            <a:r>
              <a:rPr lang="zh-CN" altLang="en-US" b="0" dirty="0" smtClean="0">
                <a:solidFill>
                  <a:schemeClr val="tx1">
                    <a:lumMod val="50000"/>
                    <a:lumOff val="50000"/>
                  </a:schemeClr>
                </a:solidFill>
                <a:latin typeface="Microsoft YaHei" charset="0"/>
                <a:ea typeface="Microsoft YaHei" charset="0"/>
              </a:rPr>
              <a:t>第四行这里指的是第一层的网络结构也就是</a:t>
            </a:r>
            <a:r>
              <a:rPr lang="en-US" altLang="zh-CN" b="0" dirty="0" smtClean="0">
                <a:solidFill>
                  <a:schemeClr val="tx1">
                    <a:lumMod val="50000"/>
                    <a:lumOff val="50000"/>
                  </a:schemeClr>
                </a:solidFill>
                <a:latin typeface="Microsoft YaHei" charset="0"/>
                <a:ea typeface="Microsoft YaHei" charset="0"/>
              </a:rPr>
              <a:t>stem</a:t>
            </a:r>
            <a:r>
              <a:rPr lang="zh-CN" altLang="en-US" b="0" dirty="0" smtClean="0">
                <a:solidFill>
                  <a:schemeClr val="tx1">
                    <a:lumMod val="50000"/>
                    <a:lumOff val="50000"/>
                  </a:schemeClr>
                </a:solidFill>
                <a:latin typeface="Microsoft YaHei" charset="0"/>
                <a:ea typeface="Microsoft YaHei" charset="0"/>
              </a:rPr>
              <a:t>层，这里表明如果在</a:t>
            </a:r>
            <a:r>
              <a:rPr lang="en-US" altLang="zh-CN" b="0" dirty="0" smtClean="0">
                <a:solidFill>
                  <a:schemeClr val="tx1">
                    <a:lumMod val="50000"/>
                    <a:lumOff val="50000"/>
                  </a:schemeClr>
                </a:solidFill>
                <a:latin typeface="Microsoft YaHei" charset="0"/>
                <a:ea typeface="Microsoft YaHei" charset="0"/>
              </a:rPr>
              <a:t>stem</a:t>
            </a:r>
            <a:r>
              <a:rPr lang="zh-CN" altLang="en-US" b="0" dirty="0" smtClean="0">
                <a:solidFill>
                  <a:schemeClr val="tx1">
                    <a:lumMod val="50000"/>
                    <a:lumOff val="50000"/>
                  </a:schemeClr>
                </a:solidFill>
                <a:latin typeface="Microsoft YaHei" charset="0"/>
                <a:ea typeface="Microsoft YaHei" charset="0"/>
              </a:rPr>
              <a:t>层中输出较多的通道数是有利于性能的提升的，因为这样可以较好的保留图像的信息。</a:t>
            </a:r>
            <a:r>
              <a:rPr lang="en-US" altLang="zh-CN" b="0" dirty="0" smtClean="0">
                <a:solidFill>
                  <a:schemeClr val="tx1">
                    <a:lumMod val="50000"/>
                    <a:lumOff val="50000"/>
                  </a:schemeClr>
                </a:solidFill>
                <a:latin typeface="Microsoft YaHei" charset="0"/>
                <a:ea typeface="Microsoft YaHei" charset="0"/>
              </a:rPr>
              <a:t>Stem</a:t>
            </a:r>
            <a:r>
              <a:rPr lang="zh-CN" altLang="en-US" b="0" dirty="0" smtClean="0">
                <a:solidFill>
                  <a:schemeClr val="tx1">
                    <a:lumMod val="50000"/>
                    <a:lumOff val="50000"/>
                  </a:schemeClr>
                </a:solidFill>
                <a:latin typeface="Microsoft YaHei" charset="0"/>
                <a:ea typeface="Microsoft YaHei" charset="0"/>
              </a:rPr>
              <a:t>输出的通道数是</a:t>
            </a:r>
            <a:r>
              <a:rPr lang="en-US" altLang="zh-CN" b="0" dirty="0" smtClean="0">
                <a:solidFill>
                  <a:schemeClr val="tx1">
                    <a:lumMod val="50000"/>
                    <a:lumOff val="50000"/>
                  </a:schemeClr>
                </a:solidFill>
                <a:latin typeface="Microsoft YaHei" charset="0"/>
                <a:ea typeface="Microsoft YaHei" charset="0"/>
              </a:rPr>
              <a:t>128</a:t>
            </a:r>
            <a:r>
              <a:rPr lang="zh-CN" altLang="en-US" b="0" dirty="0" smtClean="0">
                <a:solidFill>
                  <a:schemeClr val="tx1">
                    <a:lumMod val="50000"/>
                    <a:lumOff val="50000"/>
                  </a:schemeClr>
                </a:solidFill>
                <a:latin typeface="Microsoft YaHei" charset="0"/>
                <a:ea typeface="Microsoft YaHei" charset="0"/>
              </a:rPr>
              <a:t>。</a:t>
            </a:r>
            <a:endParaRPr lang="en-US" altLang="zh-CN" b="0" dirty="0" smtClean="0">
              <a:solidFill>
                <a:schemeClr val="tx1">
                  <a:lumMod val="50000"/>
                  <a:lumOff val="50000"/>
                </a:schemeClr>
              </a:solidFill>
              <a:latin typeface="Microsoft YaHei" charset="0"/>
              <a:ea typeface="Microsoft YaHei" charset="0"/>
            </a:endParaRPr>
          </a:p>
          <a:p>
            <a:r>
              <a:rPr lang="en-US" altLang="zh-CN" b="0" dirty="0" smtClean="0">
                <a:solidFill>
                  <a:schemeClr val="tx1">
                    <a:lumMod val="50000"/>
                    <a:lumOff val="50000"/>
                  </a:schemeClr>
                </a:solidFill>
                <a:latin typeface="Microsoft YaHei" charset="0"/>
                <a:ea typeface="Microsoft YaHei" charset="0"/>
              </a:rPr>
              <a:t>5.</a:t>
            </a:r>
            <a:r>
              <a:rPr lang="zh-CN" altLang="en-US" b="0" dirty="0" smtClean="0">
                <a:solidFill>
                  <a:schemeClr val="tx1">
                    <a:lumMod val="50000"/>
                    <a:lumOff val="50000"/>
                  </a:schemeClr>
                </a:solidFill>
                <a:latin typeface="Microsoft YaHei" charset="0"/>
                <a:ea typeface="Microsoft YaHei" charset="0"/>
              </a:rPr>
              <a:t>第五行指的是</a:t>
            </a:r>
            <a:r>
              <a:rPr lang="en-US" altLang="zh-CN" b="0" dirty="0" smtClean="0">
                <a:solidFill>
                  <a:schemeClr val="tx1">
                    <a:lumMod val="50000"/>
                    <a:lumOff val="50000"/>
                  </a:schemeClr>
                </a:solidFill>
                <a:latin typeface="Microsoft YaHei" charset="0"/>
                <a:ea typeface="Microsoft YaHei" charset="0"/>
              </a:rPr>
              <a:t>growth rate</a:t>
            </a:r>
            <a:r>
              <a:rPr lang="zh-CN" altLang="en-US" b="0" dirty="0" smtClean="0">
                <a:solidFill>
                  <a:schemeClr val="tx1">
                    <a:lumMod val="50000"/>
                    <a:lumOff val="50000"/>
                  </a:schemeClr>
                </a:solidFill>
                <a:latin typeface="Microsoft YaHei" charset="0"/>
                <a:ea typeface="Microsoft YaHei" charset="0"/>
              </a:rPr>
              <a:t>。这是</a:t>
            </a:r>
            <a:r>
              <a:rPr lang="en-US" altLang="zh-CN" b="0" dirty="0" err="1" smtClean="0">
                <a:solidFill>
                  <a:schemeClr val="tx1">
                    <a:lumMod val="50000"/>
                    <a:lumOff val="50000"/>
                  </a:schemeClr>
                </a:solidFill>
                <a:latin typeface="Microsoft YaHei" charset="0"/>
                <a:ea typeface="Microsoft YaHei" charset="0"/>
              </a:rPr>
              <a:t>dense</a:t>
            </a:r>
            <a:r>
              <a:rPr lang="en-US" altLang="zh-CN" b="0" baseline="0" dirty="0" err="1" smtClean="0">
                <a:solidFill>
                  <a:schemeClr val="tx1">
                    <a:lumMod val="50000"/>
                    <a:lumOff val="50000"/>
                  </a:schemeClr>
                </a:solidFill>
                <a:latin typeface="Microsoft YaHei" charset="0"/>
                <a:ea typeface="Microsoft YaHei" charset="0"/>
              </a:rPr>
              <a:t>Net</a:t>
            </a:r>
            <a:r>
              <a:rPr lang="zh-CN" altLang="en-US" b="0" baseline="0" dirty="0" smtClean="0">
                <a:solidFill>
                  <a:schemeClr val="tx1">
                    <a:lumMod val="50000"/>
                    <a:lumOff val="50000"/>
                  </a:schemeClr>
                </a:solidFill>
                <a:latin typeface="Microsoft YaHei" charset="0"/>
                <a:ea typeface="Microsoft YaHei" charset="0"/>
              </a:rPr>
              <a:t>中的一个参数，也就是每一层向这个</a:t>
            </a:r>
            <a:r>
              <a:rPr lang="en-US" altLang="zh-CN" b="0" baseline="0" dirty="0" smtClean="0">
                <a:solidFill>
                  <a:schemeClr val="tx1">
                    <a:lumMod val="50000"/>
                    <a:lumOff val="50000"/>
                  </a:schemeClr>
                </a:solidFill>
                <a:latin typeface="Microsoft YaHei" charset="0"/>
                <a:ea typeface="Microsoft YaHei" charset="0"/>
              </a:rPr>
              <a:t>dense block</a:t>
            </a:r>
            <a:r>
              <a:rPr lang="zh-CN" altLang="en-US" b="0" baseline="0" dirty="0" smtClean="0">
                <a:solidFill>
                  <a:schemeClr val="tx1">
                    <a:lumMod val="50000"/>
                    <a:lumOff val="50000"/>
                  </a:schemeClr>
                </a:solidFill>
                <a:latin typeface="Microsoft YaHei" charset="0"/>
                <a:ea typeface="Microsoft YaHei" charset="0"/>
              </a:rPr>
              <a:t>中后续所有层提供的特征图的数量。</a:t>
            </a:r>
            <a:endParaRPr lang="en-US" altLang="zh-CN" b="0" baseline="0" dirty="0" smtClean="0">
              <a:solidFill>
                <a:schemeClr val="tx1">
                  <a:lumMod val="50000"/>
                  <a:lumOff val="50000"/>
                </a:schemeClr>
              </a:solidFill>
              <a:latin typeface="Microsoft YaHei" charset="0"/>
              <a:ea typeface="Microsoft YaHei" charset="0"/>
            </a:endParaRPr>
          </a:p>
          <a:p>
            <a:r>
              <a:rPr lang="en-US" altLang="zh-CN" b="0" baseline="0" dirty="0" smtClean="0">
                <a:solidFill>
                  <a:schemeClr val="tx1">
                    <a:lumMod val="50000"/>
                    <a:lumOff val="50000"/>
                  </a:schemeClr>
                </a:solidFill>
                <a:latin typeface="Microsoft YaHei" charset="0"/>
                <a:ea typeface="Microsoft YaHei" charset="0"/>
              </a:rPr>
              <a:t>6.</a:t>
            </a:r>
            <a:r>
              <a:rPr lang="zh-CN" altLang="en-US" b="0" baseline="0" dirty="0" smtClean="0">
                <a:solidFill>
                  <a:schemeClr val="tx1">
                    <a:lumMod val="50000"/>
                    <a:lumOff val="50000"/>
                  </a:schemeClr>
                </a:solidFill>
                <a:latin typeface="Microsoft YaHei" charset="0"/>
                <a:ea typeface="Microsoft YaHei" charset="0"/>
              </a:rPr>
              <a:t>第六行：是否使用</a:t>
            </a:r>
            <a:r>
              <a:rPr lang="en-US" altLang="zh-CN" b="0" baseline="0" dirty="0" smtClean="0">
                <a:solidFill>
                  <a:schemeClr val="tx1">
                    <a:lumMod val="50000"/>
                    <a:lumOff val="50000"/>
                  </a:schemeClr>
                </a:solidFill>
                <a:latin typeface="Microsoft YaHei" charset="0"/>
                <a:ea typeface="Microsoft YaHei" charset="0"/>
              </a:rPr>
              <a:t>stem</a:t>
            </a:r>
            <a:r>
              <a:rPr lang="zh-CN" altLang="en-US" b="0" baseline="0" dirty="0" smtClean="0">
                <a:solidFill>
                  <a:schemeClr val="tx1">
                    <a:lumMod val="50000"/>
                    <a:lumOff val="50000"/>
                  </a:schemeClr>
                </a:solidFill>
                <a:latin typeface="Microsoft YaHei" charset="0"/>
                <a:ea typeface="Microsoft YaHei" charset="0"/>
              </a:rPr>
              <a:t>结构，三个小尺寸的卷积层</a:t>
            </a:r>
            <a:r>
              <a:rPr lang="en-US" altLang="zh-CN" b="0" baseline="0" dirty="0" smtClean="0">
                <a:solidFill>
                  <a:schemeClr val="tx1">
                    <a:lumMod val="50000"/>
                    <a:lumOff val="50000"/>
                  </a:schemeClr>
                </a:solidFill>
                <a:latin typeface="Microsoft YaHei" charset="0"/>
                <a:ea typeface="Microsoft YaHei" charset="0"/>
              </a:rPr>
              <a:t>+</a:t>
            </a:r>
            <a:r>
              <a:rPr lang="zh-CN" altLang="en-US" b="0" baseline="0" dirty="0" smtClean="0">
                <a:solidFill>
                  <a:schemeClr val="tx1">
                    <a:lumMod val="50000"/>
                    <a:lumOff val="50000"/>
                  </a:schemeClr>
                </a:solidFill>
                <a:latin typeface="Microsoft YaHei" charset="0"/>
                <a:ea typeface="Microsoft YaHei" charset="0"/>
              </a:rPr>
              <a:t>一个池化层。</a:t>
            </a:r>
            <a:endParaRPr lang="en-US" altLang="zh-CN" b="0" baseline="0" dirty="0" smtClean="0">
              <a:solidFill>
                <a:schemeClr val="tx1">
                  <a:lumMod val="50000"/>
                  <a:lumOff val="50000"/>
                </a:schemeClr>
              </a:solidFill>
              <a:latin typeface="Microsoft YaHei" charset="0"/>
              <a:ea typeface="Microsoft YaHei" charset="0"/>
            </a:endParaRPr>
          </a:p>
          <a:p>
            <a:r>
              <a:rPr lang="en-US" altLang="zh-CN" b="0" baseline="0" dirty="0" smtClean="0">
                <a:solidFill>
                  <a:schemeClr val="tx1">
                    <a:lumMod val="50000"/>
                    <a:lumOff val="50000"/>
                  </a:schemeClr>
                </a:solidFill>
                <a:latin typeface="Microsoft YaHei" charset="0"/>
                <a:ea typeface="Microsoft YaHei" charset="0"/>
              </a:rPr>
              <a:t>7.</a:t>
            </a:r>
            <a:r>
              <a:rPr lang="zh-CN" altLang="en-US" b="0" baseline="0" dirty="0" smtClean="0">
                <a:solidFill>
                  <a:schemeClr val="tx1">
                    <a:lumMod val="50000"/>
                    <a:lumOff val="50000"/>
                  </a:schemeClr>
                </a:solidFill>
                <a:latin typeface="Microsoft YaHei" charset="0"/>
                <a:ea typeface="Microsoft YaHei" charset="0"/>
              </a:rPr>
              <a:t>第七行：是否使用</a:t>
            </a:r>
            <a:r>
              <a:rPr lang="en-US" altLang="zh-CN" b="0" baseline="0" dirty="0" err="1" smtClean="0">
                <a:solidFill>
                  <a:schemeClr val="tx1">
                    <a:lumMod val="50000"/>
                    <a:lumOff val="50000"/>
                  </a:schemeClr>
                </a:solidFill>
                <a:latin typeface="Microsoft YaHei" charset="0"/>
                <a:ea typeface="Microsoft YaHei" charset="0"/>
              </a:rPr>
              <a:t>DenseNet</a:t>
            </a:r>
            <a:r>
              <a:rPr lang="zh-CN" altLang="en-US" b="0" baseline="0" dirty="0" smtClean="0">
                <a:solidFill>
                  <a:schemeClr val="tx1">
                    <a:lumMod val="50000"/>
                    <a:lumOff val="50000"/>
                  </a:schemeClr>
                </a:solidFill>
                <a:latin typeface="Microsoft YaHei" charset="0"/>
                <a:ea typeface="Microsoft YaHei" charset="0"/>
              </a:rPr>
              <a:t>的结构：这里对已经几乎达到上限的准确率又有了四个百分比的提升。而且也很大程度上减少了参数量</a:t>
            </a:r>
            <a:endParaRPr lang="en-US" altLang="zh-CN" b="0" baseline="0" dirty="0" smtClean="0">
              <a:solidFill>
                <a:schemeClr val="tx1">
                  <a:lumMod val="50000"/>
                  <a:lumOff val="50000"/>
                </a:schemeClr>
              </a:solidFill>
              <a:latin typeface="Microsoft YaHei" charset="0"/>
              <a:ea typeface="Microsoft YaHei" charset="0"/>
            </a:endParaRPr>
          </a:p>
          <a:p>
            <a:endParaRPr lang="en-US" altLang="zh-CN" b="0" dirty="0" smtClean="0">
              <a:solidFill>
                <a:schemeClr val="tx1">
                  <a:lumMod val="50000"/>
                  <a:lumOff val="50000"/>
                </a:schemeClr>
              </a:solidFill>
              <a:latin typeface="Microsoft YaHei" charset="0"/>
              <a:ea typeface="Microsoft YaHei" charset="0"/>
            </a:endParaRPr>
          </a:p>
          <a:p>
            <a:endParaRPr lang="en-US" altLang="zh-CN" b="0"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18</a:t>
            </a:fld>
            <a:endParaRPr lang="zh-CN" altLang="en-US"/>
          </a:p>
        </p:txBody>
      </p:sp>
    </p:spTree>
    <p:extLst>
      <p:ext uri="{BB962C8B-B14F-4D97-AF65-F5344CB8AC3E}">
        <p14:creationId xmlns:p14="http://schemas.microsoft.com/office/powerpoint/2010/main" val="16391325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dirty="0" smtClean="0"/>
              <a:t>Pascal voc07</a:t>
            </a:r>
            <a:r>
              <a:rPr lang="zh-CN" altLang="en-US" b="0" dirty="0" smtClean="0"/>
              <a:t>上的实验结果</a:t>
            </a:r>
            <a:r>
              <a:rPr lang="en-US" altLang="zh-CN" b="0" dirty="0" smtClean="0"/>
              <a:t>:</a:t>
            </a:r>
          </a:p>
          <a:p>
            <a:r>
              <a:rPr lang="en-US" altLang="zh-CN" b="0" dirty="0" smtClean="0"/>
              <a:t>1.</a:t>
            </a:r>
            <a:r>
              <a:rPr lang="zh-CN" altLang="en-US" b="0" dirty="0" smtClean="0"/>
              <a:t>基于</a:t>
            </a:r>
            <a:r>
              <a:rPr lang="en-US" altLang="zh-CN" b="0" dirty="0" smtClean="0"/>
              <a:t>proposal</a:t>
            </a:r>
            <a:r>
              <a:rPr lang="zh-CN" altLang="en-US" b="0" dirty="0" smtClean="0"/>
              <a:t>的：速度相对比较慢。参数比较多，而且对于输入图片的要求。</a:t>
            </a:r>
            <a:endParaRPr lang="en-US" altLang="zh-CN" b="0" dirty="0" smtClean="0"/>
          </a:p>
          <a:p>
            <a:r>
              <a:rPr lang="en-US" altLang="zh-CN" b="0" dirty="0" smtClean="0"/>
              <a:t>2.Proposal</a:t>
            </a:r>
            <a:r>
              <a:rPr lang="en-US" altLang="zh-CN" b="0" baseline="0" dirty="0" smtClean="0"/>
              <a:t>-free</a:t>
            </a:r>
            <a:r>
              <a:rPr lang="zh-CN" altLang="en-US" b="0" baseline="0" dirty="0" smtClean="0"/>
              <a:t>：速度较快，准确率相对较低；</a:t>
            </a:r>
            <a:r>
              <a:rPr lang="en-US" altLang="zh-CN" b="0" baseline="0" dirty="0" smtClean="0"/>
              <a:t>SSD</a:t>
            </a:r>
            <a:r>
              <a:rPr lang="zh-CN" altLang="en-US" b="0" baseline="0" dirty="0" smtClean="0"/>
              <a:t>具有一个折中。</a:t>
            </a:r>
            <a:endParaRPr lang="en-US" altLang="zh-CN" b="0" baseline="0" dirty="0" smtClean="0"/>
          </a:p>
          <a:p>
            <a:r>
              <a:rPr lang="en-US" altLang="zh-CN" b="0" baseline="0" dirty="0" smtClean="0"/>
              <a:t>3.</a:t>
            </a:r>
            <a:r>
              <a:rPr lang="zh-CN" altLang="en-US" b="0" baseline="0" dirty="0" smtClean="0"/>
              <a:t>不使用预训练网络的</a:t>
            </a:r>
            <a:r>
              <a:rPr lang="en-US" altLang="zh-CN" b="0" baseline="0" dirty="0" smtClean="0"/>
              <a:t>faster </a:t>
            </a:r>
            <a:r>
              <a:rPr lang="en-US" altLang="zh-CN" b="0" baseline="0" dirty="0" err="1" smtClean="0"/>
              <a:t>rcnn</a:t>
            </a:r>
            <a:r>
              <a:rPr lang="zh-CN" altLang="en-US" b="0" baseline="0" dirty="0" smtClean="0"/>
              <a:t>模型：无法收敛</a:t>
            </a:r>
            <a:endParaRPr lang="en-US" altLang="zh-CN" b="0" baseline="0" dirty="0" smtClean="0"/>
          </a:p>
          <a:p>
            <a:r>
              <a:rPr lang="en-US" altLang="zh-CN" b="0" baseline="0" dirty="0" smtClean="0"/>
              <a:t>4.SSD</a:t>
            </a:r>
            <a:r>
              <a:rPr lang="zh-CN" altLang="en-US" b="0" baseline="0" dirty="0" smtClean="0"/>
              <a:t>模型不适用预训练模型，比它本身使用预训练模型准确率相对低一点。</a:t>
            </a:r>
            <a:endParaRPr lang="en-US" altLang="zh-CN" b="0" baseline="0" dirty="0" smtClean="0"/>
          </a:p>
          <a:p>
            <a:r>
              <a:rPr lang="en-US" altLang="zh-CN" b="0" baseline="0" dirty="0" smtClean="0"/>
              <a:t>5.DSOS</a:t>
            </a:r>
            <a:r>
              <a:rPr lang="zh-CN" altLang="en-US" b="0" baseline="0" dirty="0" smtClean="0"/>
              <a:t>：速度较快，参数量较少，而且准确率相对较高。</a:t>
            </a:r>
            <a:endParaRPr lang="en-US" altLang="zh-CN" b="0" baseline="0" dirty="0" smtClean="0"/>
          </a:p>
          <a:p>
            <a:r>
              <a:rPr lang="zh-CN" altLang="en-US" b="0" baseline="0" dirty="0" smtClean="0"/>
              <a:t>加入了</a:t>
            </a:r>
            <a:r>
              <a:rPr lang="en-US" altLang="zh-CN" b="0" baseline="0" dirty="0" smtClean="0"/>
              <a:t>COCO</a:t>
            </a:r>
            <a:r>
              <a:rPr lang="zh-CN" altLang="en-US" b="0" baseline="0" dirty="0" smtClean="0"/>
              <a:t>进行训练，发现准确率有了很大的提升：说明模型在</a:t>
            </a:r>
            <a:r>
              <a:rPr lang="en-US" altLang="zh-CN" b="0" baseline="0" dirty="0" err="1" smtClean="0"/>
              <a:t>pascal</a:t>
            </a:r>
            <a:r>
              <a:rPr lang="en-US" altLang="zh-CN" b="0" baseline="0" dirty="0" smtClean="0"/>
              <a:t> </a:t>
            </a:r>
            <a:r>
              <a:rPr lang="en-US" altLang="zh-CN" b="0" baseline="0" dirty="0" err="1" smtClean="0"/>
              <a:t>voc</a:t>
            </a:r>
            <a:r>
              <a:rPr lang="zh-CN" altLang="en-US" b="0" baseline="0" dirty="0" smtClean="0"/>
              <a:t>上没有过拟合。说明</a:t>
            </a:r>
            <a:r>
              <a:rPr lang="en-US" altLang="zh-CN" b="0" baseline="0" dirty="0" smtClean="0"/>
              <a:t>DSOD</a:t>
            </a:r>
            <a:r>
              <a:rPr lang="zh-CN" altLang="en-US" b="0" baseline="0" dirty="0" smtClean="0"/>
              <a:t>还是具有较强的泛化能力。</a:t>
            </a:r>
            <a:endParaRPr lang="en-US" altLang="zh-CN" b="0"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19</a:t>
            </a:fld>
            <a:endParaRPr lang="zh-CN" altLang="en-US"/>
          </a:p>
        </p:txBody>
      </p:sp>
    </p:spTree>
    <p:extLst>
      <p:ext uri="{BB962C8B-B14F-4D97-AF65-F5344CB8AC3E}">
        <p14:creationId xmlns:p14="http://schemas.microsoft.com/office/powerpoint/2010/main" val="39024239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目前主流的识别准确率较高的目标检测模型一般都遵循这样的网络架构（准则）：</a:t>
            </a:r>
            <a:endParaRPr lang="en-US" altLang="zh-CN" dirty="0" smtClean="0"/>
          </a:p>
          <a:p>
            <a:r>
              <a:rPr lang="en-US" altLang="zh-CN" dirty="0" smtClean="0"/>
              <a:t>1.</a:t>
            </a:r>
            <a:r>
              <a:rPr lang="zh-CN" altLang="en-US" dirty="0" smtClean="0"/>
              <a:t>依赖于现成的网络模型。</a:t>
            </a:r>
            <a:r>
              <a:rPr lang="en-US" altLang="zh-CN" dirty="0" smtClean="0"/>
              <a:t>2.</a:t>
            </a:r>
            <a:r>
              <a:rPr lang="zh-CN" altLang="en-US" dirty="0" smtClean="0"/>
              <a:t>这些网络模型都需要被大尺寸的数据集所预训练（分类）。</a:t>
            </a:r>
            <a:endParaRPr lang="en-US" altLang="zh-CN" dirty="0" smtClean="0"/>
          </a:p>
          <a:p>
            <a:r>
              <a:rPr lang="zh-CN" altLang="en-US" dirty="0" smtClean="0"/>
              <a:t>导致了一些消极的后果：</a:t>
            </a:r>
            <a:endParaRPr lang="en-US" altLang="zh-CN" dirty="0" smtClean="0"/>
          </a:p>
          <a:p>
            <a:r>
              <a:rPr lang="en-US" altLang="zh-CN" dirty="0" smtClean="0"/>
              <a:t>1.</a:t>
            </a:r>
            <a:r>
              <a:rPr lang="zh-CN" altLang="en-US" dirty="0" smtClean="0"/>
              <a:t>学习偏差：主要由两种情况所造成：一是损失函数的不一致，还有事分类和目标检测任务的数据分布的差异性。</a:t>
            </a:r>
            <a:endParaRPr lang="en-US" altLang="zh-CN" dirty="0" smtClean="0"/>
          </a:p>
          <a:p>
            <a:r>
              <a:rPr lang="en-US" altLang="zh-CN" dirty="0" smtClean="0"/>
              <a:t>2.</a:t>
            </a:r>
            <a:r>
              <a:rPr lang="zh-CN" altLang="en-US" dirty="0" smtClean="0"/>
              <a:t>是具有差异性的图像的训练（医学图像，声呐图像，深度图像等等）。</a:t>
            </a:r>
            <a:endParaRPr lang="en-US" altLang="zh-CN" dirty="0" smtClean="0"/>
          </a:p>
          <a:p>
            <a:r>
              <a:rPr lang="zh-CN" altLang="en-US" dirty="0" smtClean="0"/>
              <a:t>因此本文提出一种无需使用预训练模型的目标检测网络：深度监督目标检测模型（</a:t>
            </a:r>
            <a:r>
              <a:rPr lang="en-US" altLang="zh-CN" dirty="0" smtClean="0"/>
              <a:t>DSOD</a:t>
            </a:r>
            <a:r>
              <a:rPr lang="zh-CN" altLang="en-US" dirty="0" smtClean="0"/>
              <a:t>）</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2</a:t>
            </a:fld>
            <a:endParaRPr lang="zh-CN" altLang="en-US"/>
          </a:p>
        </p:txBody>
      </p:sp>
    </p:spTree>
    <p:extLst>
      <p:ext uri="{BB962C8B-B14F-4D97-AF65-F5344CB8AC3E}">
        <p14:creationId xmlns:p14="http://schemas.microsoft.com/office/powerpoint/2010/main" val="20004731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dirty="0" smtClean="0"/>
              <a:t>Pascal voc12</a:t>
            </a:r>
            <a:r>
              <a:rPr lang="zh-CN" altLang="en-US" b="0" dirty="0" smtClean="0"/>
              <a:t>上的实验结果</a:t>
            </a:r>
            <a:r>
              <a:rPr lang="en-US" altLang="zh-CN" b="0" dirty="0" smtClean="0"/>
              <a:t>:</a:t>
            </a:r>
          </a:p>
          <a:p>
            <a:r>
              <a:rPr lang="zh-CN" altLang="en-US" b="0" dirty="0" smtClean="0"/>
              <a:t>总体跟</a:t>
            </a:r>
            <a:r>
              <a:rPr lang="en-US" altLang="zh-CN" b="0" dirty="0" smtClean="0"/>
              <a:t>07</a:t>
            </a:r>
            <a:r>
              <a:rPr lang="zh-CN" altLang="en-US" b="0" dirty="0" smtClean="0"/>
              <a:t>类似。这里</a:t>
            </a:r>
            <a:r>
              <a:rPr lang="en-US" altLang="zh-CN" b="0" dirty="0" smtClean="0"/>
              <a:t>07++12</a:t>
            </a:r>
            <a:r>
              <a:rPr lang="zh-CN" altLang="en-US" b="0" dirty="0" smtClean="0"/>
              <a:t>的意思是使用</a:t>
            </a:r>
            <a:r>
              <a:rPr lang="en-US" altLang="zh-CN" b="0" dirty="0" smtClean="0"/>
              <a:t>07</a:t>
            </a:r>
            <a:r>
              <a:rPr lang="zh-CN" altLang="en-US" b="0" dirty="0" smtClean="0"/>
              <a:t>的训练集</a:t>
            </a:r>
            <a:r>
              <a:rPr lang="en-US" altLang="zh-CN" b="0" dirty="0" smtClean="0"/>
              <a:t>+07</a:t>
            </a:r>
            <a:r>
              <a:rPr lang="zh-CN" altLang="en-US" b="0" dirty="0" smtClean="0"/>
              <a:t>测试集</a:t>
            </a:r>
            <a:r>
              <a:rPr lang="en-US" altLang="zh-CN" b="0" dirty="0" smtClean="0"/>
              <a:t>+12</a:t>
            </a:r>
            <a:r>
              <a:rPr lang="zh-CN" altLang="en-US" b="0" dirty="0" smtClean="0"/>
              <a:t>的训练集作为实验的训练集。相对来说</a:t>
            </a:r>
            <a:r>
              <a:rPr lang="en-US" altLang="zh-CN" b="0" dirty="0" smtClean="0"/>
              <a:t>DSOD</a:t>
            </a:r>
            <a:r>
              <a:rPr lang="zh-CN" altLang="en-US" b="0" dirty="0" smtClean="0"/>
              <a:t>的准确率和多尺度的</a:t>
            </a:r>
            <a:r>
              <a:rPr lang="en-US" altLang="zh-CN" b="0" dirty="0" smtClean="0"/>
              <a:t>R-FCN</a:t>
            </a:r>
            <a:r>
              <a:rPr lang="zh-CN" altLang="en-US" b="0" dirty="0" smtClean="0"/>
              <a:t>类似。</a:t>
            </a:r>
            <a:endParaRPr lang="en-US" altLang="zh-CN" b="0" dirty="0" smtClean="0"/>
          </a:p>
          <a:p>
            <a:endParaRPr lang="en-US" altLang="zh-CN" b="0"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20</a:t>
            </a:fld>
            <a:endParaRPr lang="zh-CN" altLang="en-US"/>
          </a:p>
        </p:txBody>
      </p:sp>
    </p:spTree>
    <p:extLst>
      <p:ext uri="{BB962C8B-B14F-4D97-AF65-F5344CB8AC3E}">
        <p14:creationId xmlns:p14="http://schemas.microsoft.com/office/powerpoint/2010/main" val="2818269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dirty="0" smtClean="0"/>
              <a:t>MS COCO:</a:t>
            </a:r>
          </a:p>
          <a:p>
            <a:r>
              <a:rPr lang="zh-CN" altLang="en-US" b="0" dirty="0" smtClean="0"/>
              <a:t>可以看出</a:t>
            </a:r>
            <a:r>
              <a:rPr lang="en-US" altLang="zh-CN" b="0" dirty="0" smtClean="0"/>
              <a:t>DOSO</a:t>
            </a:r>
            <a:r>
              <a:rPr lang="zh-CN" altLang="en-US" b="0" dirty="0" smtClean="0"/>
              <a:t>相对于</a:t>
            </a:r>
            <a:r>
              <a:rPr lang="en-US" altLang="zh-CN" b="0" dirty="0" smtClean="0"/>
              <a:t>SSD</a:t>
            </a:r>
            <a:r>
              <a:rPr lang="zh-CN" altLang="en-US" b="0" dirty="0" smtClean="0"/>
              <a:t>还是性能较高，而且对于大尺寸图片的检测准确率比较高。在小尺寸的图像上略逊于</a:t>
            </a:r>
            <a:r>
              <a:rPr lang="en-US" altLang="zh-CN" b="0" dirty="0" err="1" smtClean="0"/>
              <a:t>rfcn</a:t>
            </a:r>
            <a:r>
              <a:rPr lang="zh-CN" altLang="en-US" b="0" dirty="0" smtClean="0"/>
              <a:t>。</a:t>
            </a:r>
            <a:endParaRPr lang="en-US" altLang="zh-CN" b="0"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21</a:t>
            </a:fld>
            <a:endParaRPr lang="zh-CN" altLang="en-US"/>
          </a:p>
        </p:txBody>
      </p:sp>
    </p:spTree>
    <p:extLst>
      <p:ext uri="{BB962C8B-B14F-4D97-AF65-F5344CB8AC3E}">
        <p14:creationId xmlns:p14="http://schemas.microsoft.com/office/powerpoint/2010/main" val="17339204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dirty="0" smtClean="0"/>
              <a:t>讨论：首先是更好的网络架构还是更多的训练数据：目前主流的一些观点认为这样的任务一般是由更深更大的网络搭载很多的训练数据来完成。本文的工作预示着一些较为简单，参数较少的模型也可以将识别的工作做的很好。所以这是一种全新的思路。</a:t>
            </a:r>
            <a:endParaRPr lang="en-US" altLang="zh-CN" b="0"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22</a:t>
            </a:fld>
            <a:endParaRPr lang="zh-CN" altLang="en-US"/>
          </a:p>
        </p:txBody>
      </p:sp>
    </p:spTree>
    <p:extLst>
      <p:ext uri="{BB962C8B-B14F-4D97-AF65-F5344CB8AC3E}">
        <p14:creationId xmlns:p14="http://schemas.microsoft.com/office/powerpoint/2010/main" val="23296155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为什么从头开始训练：主要还是之前提到的三个原因。对于网络设计的显示，学习偏差以及</a:t>
            </a:r>
            <a:r>
              <a:rPr lang="en-US" altLang="zh-CN" dirty="0" smtClean="0"/>
              <a:t>domain</a:t>
            </a:r>
            <a:r>
              <a:rPr lang="zh-CN" altLang="en-US" dirty="0" smtClean="0"/>
              <a:t>不匹配的问题。</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23</a:t>
            </a:fld>
            <a:endParaRPr lang="zh-CN" altLang="en-US"/>
          </a:p>
        </p:txBody>
      </p:sp>
    </p:spTree>
    <p:extLst>
      <p:ext uri="{BB962C8B-B14F-4D97-AF65-F5344CB8AC3E}">
        <p14:creationId xmlns:p14="http://schemas.microsoft.com/office/powerpoint/2010/main" val="16368205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模型参数数量以及性能的问题：模型参数的数量以及性能是一个需要去权衡的问题。比如说基于</a:t>
            </a:r>
            <a:r>
              <a:rPr lang="en-US" altLang="zh-CN" dirty="0" smtClean="0"/>
              <a:t>proposal</a:t>
            </a:r>
            <a:r>
              <a:rPr lang="zh-CN" altLang="en-US" dirty="0" smtClean="0"/>
              <a:t>的模型</a:t>
            </a:r>
            <a:r>
              <a:rPr lang="en-US" altLang="zh-CN" dirty="0" smtClean="0"/>
              <a:t>R-CNN</a:t>
            </a:r>
            <a:r>
              <a:rPr lang="zh-CN" altLang="en-US" dirty="0" smtClean="0"/>
              <a:t>，巨大的参数量没办法部署到移动端，但是由于</a:t>
            </a:r>
            <a:r>
              <a:rPr lang="en-US" altLang="zh-CN" dirty="0" smtClean="0"/>
              <a:t>dense block</a:t>
            </a:r>
            <a:r>
              <a:rPr lang="zh-CN" altLang="en-US" dirty="0" smtClean="0"/>
              <a:t>的使用，这里的</a:t>
            </a:r>
            <a:r>
              <a:rPr lang="en-US" altLang="zh-CN" dirty="0" smtClean="0"/>
              <a:t>DSOD</a:t>
            </a:r>
            <a:r>
              <a:rPr lang="zh-CN" altLang="en-US" dirty="0" smtClean="0"/>
              <a:t>网络的可以大大降低参数的数量，</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24</a:t>
            </a:fld>
            <a:endParaRPr lang="zh-CN" altLang="en-US"/>
          </a:p>
        </p:txBody>
      </p:sp>
    </p:spTree>
    <p:extLst>
      <p:ext uri="{BB962C8B-B14F-4D97-AF65-F5344CB8AC3E}">
        <p14:creationId xmlns:p14="http://schemas.microsoft.com/office/powerpoint/2010/main" val="20724451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基于以上几点，总结一下。</a:t>
            </a:r>
            <a:r>
              <a:rPr lang="en-US" altLang="zh-CN" dirty="0" smtClean="0"/>
              <a:t>DOSO</a:t>
            </a:r>
            <a:r>
              <a:rPr lang="zh-CN" altLang="en-US" dirty="0" smtClean="0"/>
              <a:t>是一个从头开始训练的简易的网络模型。</a:t>
            </a:r>
            <a:endParaRPr lang="en-US" altLang="zh-CN" dirty="0" smtClean="0"/>
          </a:p>
          <a:p>
            <a:r>
              <a:rPr lang="zh-CN" altLang="en-US" dirty="0" smtClean="0"/>
              <a:t>他与目前主流框架相比性能有着很好的竞争力。</a:t>
            </a:r>
            <a:endParaRPr lang="en-US" altLang="zh-CN" dirty="0" smtClean="0"/>
          </a:p>
          <a:p>
            <a:r>
              <a:rPr lang="zh-CN" altLang="en-US" dirty="0" smtClean="0"/>
              <a:t>参数数量分别是</a:t>
            </a:r>
            <a:r>
              <a:rPr lang="en-US" altLang="zh-CN" dirty="0" err="1" smtClean="0"/>
              <a:t>ssd</a:t>
            </a:r>
            <a:r>
              <a:rPr lang="zh-CN" altLang="en-US" dirty="0" smtClean="0"/>
              <a:t>的</a:t>
            </a:r>
            <a:r>
              <a:rPr lang="en-US" altLang="zh-CN" dirty="0" smtClean="0"/>
              <a:t>1/2</a:t>
            </a:r>
            <a:r>
              <a:rPr lang="zh-CN" altLang="en-US" dirty="0" smtClean="0"/>
              <a:t>，</a:t>
            </a:r>
            <a:r>
              <a:rPr lang="en-US" altLang="zh-CN" dirty="0" smtClean="0"/>
              <a:t>r-</a:t>
            </a:r>
            <a:r>
              <a:rPr lang="en-US" altLang="zh-CN" dirty="0" err="1" smtClean="0"/>
              <a:t>fcn</a:t>
            </a:r>
            <a:r>
              <a:rPr lang="zh-CN" altLang="en-US" dirty="0" smtClean="0"/>
              <a:t>的</a:t>
            </a:r>
            <a:r>
              <a:rPr lang="en-US" altLang="zh-CN" dirty="0" smtClean="0"/>
              <a:t>1/4</a:t>
            </a:r>
            <a:r>
              <a:rPr lang="zh-CN" altLang="en-US" dirty="0" smtClean="0"/>
              <a:t>，</a:t>
            </a:r>
            <a:r>
              <a:rPr lang="en-US" altLang="zh-CN" dirty="0" smtClean="0"/>
              <a:t>faster</a:t>
            </a:r>
            <a:r>
              <a:rPr lang="en-US" altLang="zh-CN" baseline="0" dirty="0" smtClean="0"/>
              <a:t> R-CNN</a:t>
            </a:r>
            <a:r>
              <a:rPr lang="zh-CN" altLang="en-US" baseline="0" dirty="0" smtClean="0"/>
              <a:t>的</a:t>
            </a:r>
            <a:r>
              <a:rPr lang="en-US" altLang="zh-CN" baseline="0" dirty="0" smtClean="0"/>
              <a:t>1/10</a:t>
            </a:r>
            <a:r>
              <a:rPr lang="zh-CN" altLang="en-US" baseline="0" dirty="0" smtClean="0"/>
              <a:t>。</a:t>
            </a:r>
            <a:endParaRPr lang="en-US" altLang="zh-CN" baseline="0" dirty="0" smtClean="0"/>
          </a:p>
          <a:p>
            <a:r>
              <a:rPr lang="zh-CN" altLang="en-US" baseline="0" smtClean="0"/>
              <a:t>由于不需要预训练网络，这个网络有很大的潜力在不同的领域进行目标检测。</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25</a:t>
            </a:fld>
            <a:endParaRPr lang="zh-CN" altLang="en-US"/>
          </a:p>
        </p:txBody>
      </p:sp>
    </p:spTree>
    <p:extLst>
      <p:ext uri="{BB962C8B-B14F-4D97-AF65-F5344CB8AC3E}">
        <p14:creationId xmlns:p14="http://schemas.microsoft.com/office/powerpoint/2010/main" val="2740436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常见的目标检测模型：</a:t>
            </a:r>
            <a:r>
              <a:rPr lang="en-US" altLang="zh-CN" dirty="0" smtClean="0"/>
              <a:t>R-CNN</a:t>
            </a:r>
            <a:r>
              <a:rPr lang="zh-CN" altLang="en-US" dirty="0" smtClean="0"/>
              <a:t>（第一个使用</a:t>
            </a:r>
            <a:r>
              <a:rPr lang="en-US" altLang="zh-CN" dirty="0" smtClean="0"/>
              <a:t>dl</a:t>
            </a:r>
            <a:r>
              <a:rPr lang="zh-CN" altLang="en-US" dirty="0" smtClean="0"/>
              <a:t>方法把目标检测任务的准确率提升到比较高的水平的一个方法）；</a:t>
            </a:r>
            <a:r>
              <a:rPr lang="en-US" altLang="zh-CN" dirty="0" smtClean="0"/>
              <a:t>faster</a:t>
            </a:r>
            <a:r>
              <a:rPr lang="en-US" altLang="zh-CN" baseline="0" dirty="0" smtClean="0"/>
              <a:t> </a:t>
            </a:r>
            <a:r>
              <a:rPr lang="zh-CN" altLang="en-US" baseline="0" dirty="0" smtClean="0"/>
              <a:t>：端到端并提升了准确率和检测速度（减少了建议区域的提取）。</a:t>
            </a:r>
            <a:endParaRPr lang="en-US" altLang="zh-CN" baseline="0" dirty="0" smtClean="0"/>
          </a:p>
          <a:p>
            <a:r>
              <a:rPr lang="en-US" altLang="zh-CN" baseline="0" dirty="0" smtClean="0"/>
              <a:t>YOLO/SSD</a:t>
            </a:r>
            <a:r>
              <a:rPr lang="zh-CN" altLang="en-US" baseline="0" dirty="0" smtClean="0"/>
              <a:t>是一种注重实时性的目标检测模型。</a:t>
            </a:r>
            <a:endParaRPr lang="en-US" altLang="zh-CN" baseline="0" dirty="0" smtClean="0"/>
          </a:p>
          <a:p>
            <a:r>
              <a:rPr lang="zh-CN" altLang="en-US" baseline="0" dirty="0" smtClean="0"/>
              <a:t>区别：</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3</a:t>
            </a:fld>
            <a:endParaRPr lang="zh-CN" altLang="en-US"/>
          </a:p>
        </p:txBody>
      </p:sp>
    </p:spTree>
    <p:extLst>
      <p:ext uri="{BB962C8B-B14F-4D97-AF65-F5344CB8AC3E}">
        <p14:creationId xmlns:p14="http://schemas.microsoft.com/office/powerpoint/2010/main" val="3947760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所谓</a:t>
            </a:r>
            <a:r>
              <a:rPr lang="en-US" altLang="zh-CN" dirty="0" smtClean="0"/>
              <a:t>region proposal</a:t>
            </a:r>
            <a:r>
              <a:rPr lang="zh-CN" altLang="en-US" dirty="0" smtClean="0"/>
              <a:t>即建议区域，我们可以把他理解为一种定长的特征图，我们通过在这种特征图上同时进行分类和回归两种操作来实现目标检测。</a:t>
            </a:r>
            <a:endParaRPr lang="en-US" altLang="zh-CN" dirty="0" smtClean="0"/>
          </a:p>
          <a:p>
            <a:r>
              <a:rPr lang="en-US" altLang="zh-CN" dirty="0" smtClean="0"/>
              <a:t>Faster r-</a:t>
            </a:r>
            <a:r>
              <a:rPr lang="en-US" altLang="zh-CN" dirty="0" err="1" smtClean="0"/>
              <a:t>cnn</a:t>
            </a:r>
            <a:r>
              <a:rPr lang="zh-CN" altLang="en-US" dirty="0" smtClean="0"/>
              <a:t>中这个建议区域体现成</a:t>
            </a:r>
            <a:r>
              <a:rPr lang="en-US" altLang="zh-CN" dirty="0" smtClean="0"/>
              <a:t>anchor</a:t>
            </a:r>
            <a:r>
              <a:rPr lang="zh-CN" altLang="en-US" dirty="0" smtClean="0"/>
              <a:t>，从卷积网络中提取的特征图上滑动</a:t>
            </a:r>
            <a:r>
              <a:rPr lang="en-US" altLang="zh-CN" dirty="0" smtClean="0"/>
              <a:t>3</a:t>
            </a:r>
            <a:r>
              <a:rPr lang="zh-CN" altLang="en-US" dirty="0" smtClean="0"/>
              <a:t>*</a:t>
            </a:r>
            <a:r>
              <a:rPr lang="en-US" altLang="zh-CN" dirty="0" smtClean="0"/>
              <a:t>3</a:t>
            </a:r>
            <a:r>
              <a:rPr lang="zh-CN" altLang="en-US" dirty="0" smtClean="0"/>
              <a:t>的窗口，生成长度不同的</a:t>
            </a:r>
            <a:r>
              <a:rPr lang="en-US" altLang="zh-CN" dirty="0" smtClean="0"/>
              <a:t>anchor</a:t>
            </a:r>
            <a:r>
              <a:rPr lang="zh-CN" altLang="en-US" dirty="0" smtClean="0"/>
              <a:t>，然后对</a:t>
            </a:r>
            <a:r>
              <a:rPr lang="en-US" altLang="zh-CN" dirty="0" smtClean="0"/>
              <a:t>anchor</a:t>
            </a:r>
            <a:r>
              <a:rPr lang="zh-CN" altLang="en-US" dirty="0" smtClean="0"/>
              <a:t>分别进行分类和边界回归（准确率较高）。</a:t>
            </a:r>
            <a:endParaRPr lang="en-US" altLang="zh-CN" dirty="0" smtClean="0"/>
          </a:p>
          <a:p>
            <a:r>
              <a:rPr lang="zh-CN" altLang="en-US" dirty="0" smtClean="0"/>
              <a:t>非建议区域网络：使用一个单一的卷积网络直接对图像进行操作，把分类和回归都看做回归操作，不产生建议区域，速度较快（实时性），准确率相对较低</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4</a:t>
            </a:fld>
            <a:endParaRPr lang="zh-CN" altLang="en-US"/>
          </a:p>
        </p:txBody>
      </p:sp>
    </p:spTree>
    <p:extLst>
      <p:ext uri="{BB962C8B-B14F-4D97-AF65-F5344CB8AC3E}">
        <p14:creationId xmlns:p14="http://schemas.microsoft.com/office/powerpoint/2010/main" val="28133218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a:t>
            </a:r>
            <a:r>
              <a:rPr lang="zh-CN" altLang="en-US" dirty="0" smtClean="0"/>
              <a:t>限制了我们对于网络结构的设计</a:t>
            </a:r>
            <a:endParaRPr lang="en-US" altLang="zh-CN" dirty="0" smtClean="0"/>
          </a:p>
          <a:p>
            <a:r>
              <a:rPr lang="en-US" altLang="zh-CN" dirty="0" smtClean="0"/>
              <a:t>2.</a:t>
            </a:r>
            <a:r>
              <a:rPr lang="zh-CN" altLang="en-US" dirty="0" smtClean="0"/>
              <a:t>学习偏差：主要由两种情况所造成：一是损失函数的不一致，还有事分类和目标检测任务的数据分布的差异性。</a:t>
            </a:r>
            <a:endParaRPr lang="en-US" altLang="zh-CN" dirty="0" smtClean="0"/>
          </a:p>
          <a:p>
            <a:r>
              <a:rPr lang="en-US" altLang="zh-CN" dirty="0" smtClean="0"/>
              <a:t>3.</a:t>
            </a:r>
            <a:r>
              <a:rPr lang="zh-CN" altLang="en-US" dirty="0" smtClean="0"/>
              <a:t>是具有差异性的图像的训练（医学图像，声呐图像，深度图像等等）。</a:t>
            </a:r>
            <a:endParaRPr lang="en-US" altLang="zh-CN" dirty="0" smtClean="0"/>
          </a:p>
          <a:p>
            <a:r>
              <a:rPr lang="zh-CN" altLang="en-US" dirty="0" smtClean="0"/>
              <a:t>因此本文提出一种无需使用预训练模型的目标检测网络：深度监督目标检测模型（</a:t>
            </a:r>
            <a:r>
              <a:rPr lang="en-US" altLang="zh-CN" dirty="0" smtClean="0"/>
              <a:t>DSOD</a:t>
            </a:r>
            <a:r>
              <a:rPr lang="zh-CN" altLang="en-US" dirty="0" smtClean="0"/>
              <a:t>）</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5</a:t>
            </a:fld>
            <a:endParaRPr lang="zh-CN" altLang="en-US"/>
          </a:p>
        </p:txBody>
      </p:sp>
    </p:spTree>
    <p:extLst>
      <p:ext uri="{BB962C8B-B14F-4D97-AF65-F5344CB8AC3E}">
        <p14:creationId xmlns:p14="http://schemas.microsoft.com/office/powerpoint/2010/main" val="325277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a:t>
            </a:r>
            <a:r>
              <a:rPr lang="zh-CN" altLang="en-US" dirty="0" smtClean="0"/>
              <a:t>限制了我们对于网络结构的设计</a:t>
            </a:r>
            <a:r>
              <a:rPr lang="en-US" altLang="zh-CN" dirty="0" smtClean="0"/>
              <a:t>:</a:t>
            </a:r>
            <a:r>
              <a:rPr lang="zh-CN" altLang="en-US" dirty="0" smtClean="0"/>
              <a:t>预训练网络的特征图数量和尺寸是确定的，导致我们不能任意设置目标检测网络的特征图数量和尺寸，而且我们也没有办法自己选择模型的结构与大小。限制了我们对于网络结构的设计。</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6</a:t>
            </a:fld>
            <a:endParaRPr lang="zh-CN" altLang="en-US"/>
          </a:p>
        </p:txBody>
      </p:sp>
    </p:spTree>
    <p:extLst>
      <p:ext uri="{BB962C8B-B14F-4D97-AF65-F5344CB8AC3E}">
        <p14:creationId xmlns:p14="http://schemas.microsoft.com/office/powerpoint/2010/main" val="3515764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2.</a:t>
            </a:r>
            <a:r>
              <a:rPr lang="zh-CN" altLang="en-US" dirty="0" smtClean="0"/>
              <a:t>学习具有偏差：</a:t>
            </a:r>
            <a:endParaRPr lang="en-US" altLang="zh-CN" dirty="0" smtClean="0"/>
          </a:p>
          <a:p>
            <a:r>
              <a:rPr lang="zh-CN" altLang="en-US" dirty="0" smtClean="0"/>
              <a:t>一是损失函数具有差异性</a:t>
            </a:r>
            <a:endParaRPr lang="en-US" altLang="zh-CN" dirty="0" smtClean="0"/>
          </a:p>
          <a:p>
            <a:r>
              <a:rPr lang="zh-CN" altLang="en-US" dirty="0" smtClean="0"/>
              <a:t>分类过程中的</a:t>
            </a:r>
            <a:r>
              <a:rPr lang="en-US" altLang="zh-CN" dirty="0" err="1" smtClean="0"/>
              <a:t>softmax</a:t>
            </a:r>
            <a:r>
              <a:rPr lang="zh-CN" altLang="en-US" dirty="0" smtClean="0"/>
              <a:t>的损失函数：</a:t>
            </a:r>
            <a:r>
              <a:rPr lang="en-US" altLang="zh-CN" dirty="0" smtClean="0"/>
              <a:t>m</a:t>
            </a:r>
            <a:r>
              <a:rPr lang="zh-CN" altLang="en-US" dirty="0" smtClean="0"/>
              <a:t>是样本数，</a:t>
            </a:r>
            <a:r>
              <a:rPr lang="en-US" altLang="zh-CN" dirty="0" smtClean="0"/>
              <a:t>1{.}</a:t>
            </a:r>
            <a:r>
              <a:rPr lang="zh-CN" altLang="en-US" dirty="0" smtClean="0"/>
              <a:t>是示性函数。只有在预测的分类和</a:t>
            </a:r>
            <a:r>
              <a:rPr lang="en-US" altLang="zh-CN" dirty="0" smtClean="0"/>
              <a:t>label</a:t>
            </a:r>
            <a:r>
              <a:rPr lang="zh-CN" altLang="en-US" dirty="0" smtClean="0"/>
              <a:t>相同时进行梯度损失。</a:t>
            </a:r>
            <a:endParaRPr lang="en-US" altLang="zh-CN" dirty="0" smtClean="0"/>
          </a:p>
          <a:p>
            <a:r>
              <a:rPr lang="zh-CN" altLang="en-US" dirty="0" smtClean="0"/>
              <a:t>下面是</a:t>
            </a:r>
            <a:r>
              <a:rPr lang="en-US" altLang="zh-CN" dirty="0" smtClean="0"/>
              <a:t>faster</a:t>
            </a:r>
            <a:r>
              <a:rPr lang="zh-CN" altLang="en-US" dirty="0" smtClean="0"/>
              <a:t> </a:t>
            </a:r>
            <a:r>
              <a:rPr lang="en-US" altLang="zh-CN" dirty="0" err="1" smtClean="0"/>
              <a:t>rcnn</a:t>
            </a:r>
            <a:r>
              <a:rPr lang="zh-CN" altLang="en-US" dirty="0" smtClean="0"/>
              <a:t>中的损失函数，包括目标分类和目标位置回归。损失函数的不同导致参数学习存在偏差。</a:t>
            </a:r>
            <a:endParaRPr lang="en-US" altLang="zh-CN" dirty="0" smtClean="0"/>
          </a:p>
          <a:p>
            <a:r>
              <a:rPr lang="zh-CN" altLang="en-US" dirty="0" smtClean="0"/>
              <a:t>二是分类和目标检测和这种判别机制本身就存在差异，无论是判别方式还是数据分布都存在差异性，存在局部极值点不匹配的问题。因此使用预训练模型存在所谓的</a:t>
            </a:r>
            <a:r>
              <a:rPr lang="en-US" altLang="zh-CN" dirty="0" smtClean="0"/>
              <a:t>learning</a:t>
            </a:r>
            <a:r>
              <a:rPr lang="zh-CN" altLang="en-US" dirty="0" smtClean="0"/>
              <a:t> </a:t>
            </a:r>
            <a:r>
              <a:rPr lang="en-US" altLang="zh-CN" dirty="0" smtClean="0"/>
              <a:t>bias</a:t>
            </a:r>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7</a:t>
            </a:fld>
            <a:endParaRPr lang="zh-CN" altLang="en-US"/>
          </a:p>
        </p:txBody>
      </p:sp>
    </p:spTree>
    <p:extLst>
      <p:ext uri="{BB962C8B-B14F-4D97-AF65-F5344CB8AC3E}">
        <p14:creationId xmlns:p14="http://schemas.microsoft.com/office/powerpoint/2010/main" val="966712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区域不匹配问题</a:t>
            </a:r>
            <a:r>
              <a:rPr lang="en-US" altLang="zh-CN" dirty="0" smtClean="0"/>
              <a:t>:</a:t>
            </a:r>
            <a:r>
              <a:rPr lang="zh-CN" altLang="en-US" dirty="0" smtClean="0"/>
              <a:t>目前使用较为广泛的是使用</a:t>
            </a:r>
            <a:r>
              <a:rPr lang="en-US" altLang="zh-CN" dirty="0" smtClean="0"/>
              <a:t>ImageNet</a:t>
            </a:r>
            <a:r>
              <a:rPr lang="zh-CN" altLang="en-US" dirty="0" smtClean="0"/>
              <a:t>进行预训练的网络。自然图片中的初始权重可能不会很好的拟合特定任务下的目标检测工作。</a:t>
            </a:r>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8</a:t>
            </a:fld>
            <a:endParaRPr lang="zh-CN" altLang="en-US"/>
          </a:p>
        </p:txBody>
      </p:sp>
    </p:spTree>
    <p:extLst>
      <p:ext uri="{BB962C8B-B14F-4D97-AF65-F5344CB8AC3E}">
        <p14:creationId xmlns:p14="http://schemas.microsoft.com/office/powerpoint/2010/main" val="14388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基于以上这三点，希望对模型进行一个</a:t>
            </a:r>
            <a:r>
              <a:rPr lang="en-US" altLang="zh-CN" dirty="0" smtClean="0"/>
              <a:t>from scratch</a:t>
            </a:r>
            <a:r>
              <a:rPr lang="zh-CN" altLang="en-US" dirty="0" smtClean="0"/>
              <a:t>的训练。</a:t>
            </a:r>
            <a:endParaRPr lang="en-US" altLang="zh-CN" dirty="0" smtClean="0"/>
          </a:p>
          <a:p>
            <a:r>
              <a:rPr lang="zh-CN" altLang="en-US" dirty="0" smtClean="0"/>
              <a:t>最先设想的是在基于</a:t>
            </a:r>
            <a:r>
              <a:rPr lang="en-US" altLang="zh-CN" dirty="0" smtClean="0"/>
              <a:t>proposal</a:t>
            </a:r>
            <a:r>
              <a:rPr lang="zh-CN" altLang="en-US" dirty="0" smtClean="0"/>
              <a:t>的模型上进行这样的操作：但是收效甚微。原因：</a:t>
            </a:r>
            <a:r>
              <a:rPr lang="en-US" altLang="zh-CN" dirty="0" smtClean="0"/>
              <a:t>RoI pooling</a:t>
            </a:r>
            <a:r>
              <a:rPr lang="zh-CN" altLang="en-US" dirty="0" smtClean="0"/>
              <a:t>的存在。</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654B9802-EB73-4390-B2B7-5DD2899AD01C}" type="slidenum">
              <a:rPr lang="zh-CN" altLang="en-US" smtClean="0"/>
              <a:t>9</a:t>
            </a:fld>
            <a:endParaRPr lang="zh-CN" altLang="en-US"/>
          </a:p>
        </p:txBody>
      </p:sp>
    </p:spTree>
    <p:extLst>
      <p:ext uri="{BB962C8B-B14F-4D97-AF65-F5344CB8AC3E}">
        <p14:creationId xmlns:p14="http://schemas.microsoft.com/office/powerpoint/2010/main" val="4003512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7_标题幻灯片">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017169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6_标题幻灯片">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2086360" y="258233"/>
            <a:ext cx="5636501" cy="529569"/>
          </a:xfrm>
          <a:prstGeom prst="rect">
            <a:avLst/>
          </a:prstGeom>
          <a:ln w="12700" cmpd="sng">
            <a:noFill/>
          </a:ln>
        </p:spPr>
        <p:txBody>
          <a:bodyPr vert="horz" anchor="ctr"/>
          <a:lstStyle>
            <a:lvl1pPr marL="0" indent="0" algn="l">
              <a:buNone/>
              <a:defRPr sz="2400" b="1">
                <a:solidFill>
                  <a:schemeClr val="accent2"/>
                </a:solidFill>
                <a:latin typeface="Microsoft YaHei" charset="0"/>
                <a:ea typeface="Microsoft YaHei" charset="0"/>
                <a:cs typeface="Microsoft YaHei"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pic>
        <p:nvPicPr>
          <p:cNvPr id="5" name="图片 4"/>
          <p:cNvPicPr>
            <a:picLocks noChangeAspect="1"/>
          </p:cNvPicPr>
          <p:nvPr userDrawn="1"/>
        </p:nvPicPr>
        <p:blipFill>
          <a:blip r:embed="rId2"/>
          <a:stretch>
            <a:fillRect/>
          </a:stretch>
        </p:blipFill>
        <p:spPr>
          <a:xfrm rot="3394456">
            <a:off x="-1403129" y="-2766002"/>
            <a:ext cx="3995338" cy="5532006"/>
          </a:xfrm>
          <a:prstGeom prst="rect">
            <a:avLst/>
          </a:prstGeom>
        </p:spPr>
      </p:pic>
    </p:spTree>
    <p:extLst>
      <p:ext uri="{BB962C8B-B14F-4D97-AF65-F5344CB8AC3E}">
        <p14:creationId xmlns:p14="http://schemas.microsoft.com/office/powerpoint/2010/main" val="91049293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8_标题幻灯片">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2086360" y="258233"/>
            <a:ext cx="5636501" cy="529569"/>
          </a:xfrm>
          <a:prstGeom prst="rect">
            <a:avLst/>
          </a:prstGeom>
          <a:ln w="12700" cmpd="sng">
            <a:noFill/>
          </a:ln>
        </p:spPr>
        <p:txBody>
          <a:bodyPr vert="horz" anchor="ctr"/>
          <a:lstStyle>
            <a:lvl1pPr marL="0" indent="0" algn="l">
              <a:buNone/>
              <a:defRPr sz="2400" b="1">
                <a:solidFill>
                  <a:schemeClr val="accent2"/>
                </a:solidFill>
                <a:latin typeface="Microsoft YaHei" charset="0"/>
                <a:ea typeface="Microsoft YaHei" charset="0"/>
                <a:cs typeface="Microsoft YaHei"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pic>
        <p:nvPicPr>
          <p:cNvPr id="6" name="图片 5"/>
          <p:cNvPicPr>
            <a:picLocks noChangeAspect="1"/>
          </p:cNvPicPr>
          <p:nvPr userDrawn="1"/>
        </p:nvPicPr>
        <p:blipFill>
          <a:blip r:embed="rId2"/>
          <a:stretch>
            <a:fillRect/>
          </a:stretch>
        </p:blipFill>
        <p:spPr>
          <a:xfrm rot="3394456">
            <a:off x="-1403129" y="-2766002"/>
            <a:ext cx="3995338" cy="5532006"/>
          </a:xfrm>
          <a:prstGeom prst="rect">
            <a:avLst/>
          </a:prstGeom>
        </p:spPr>
      </p:pic>
      <p:pic>
        <p:nvPicPr>
          <p:cNvPr id="8" name="图片 7"/>
          <p:cNvPicPr>
            <a:picLocks noChangeAspect="1"/>
          </p:cNvPicPr>
          <p:nvPr userDrawn="1"/>
        </p:nvPicPr>
        <p:blipFill>
          <a:blip r:embed="rId2"/>
          <a:stretch>
            <a:fillRect/>
          </a:stretch>
        </p:blipFill>
        <p:spPr>
          <a:xfrm rot="7745267">
            <a:off x="7652142" y="-3117199"/>
            <a:ext cx="4502622" cy="6234399"/>
          </a:xfrm>
          <a:prstGeom prst="rect">
            <a:avLst/>
          </a:prstGeom>
        </p:spPr>
      </p:pic>
    </p:spTree>
    <p:extLst>
      <p:ext uri="{BB962C8B-B14F-4D97-AF65-F5344CB8AC3E}">
        <p14:creationId xmlns:p14="http://schemas.microsoft.com/office/powerpoint/2010/main" val="173900068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sp>
        <p:nvSpPr>
          <p:cNvPr id="6" name="文本占位符 7"/>
          <p:cNvSpPr>
            <a:spLocks noGrp="1"/>
          </p:cNvSpPr>
          <p:nvPr>
            <p:ph type="body" sz="quarter" idx="10" hasCustomPrompt="1"/>
          </p:nvPr>
        </p:nvSpPr>
        <p:spPr>
          <a:xfrm>
            <a:off x="458282" y="258233"/>
            <a:ext cx="5636501" cy="529569"/>
          </a:xfrm>
          <a:prstGeom prst="rect">
            <a:avLst/>
          </a:prstGeom>
          <a:ln w="12700" cmpd="sng">
            <a:noFill/>
          </a:ln>
        </p:spPr>
        <p:txBody>
          <a:bodyPr vert="horz" anchor="ctr"/>
          <a:lstStyle>
            <a:lvl1pPr marL="0" indent="0" algn="l">
              <a:buNone/>
              <a:defRPr sz="2400" b="1">
                <a:solidFill>
                  <a:schemeClr val="accent2"/>
                </a:solidFill>
                <a:latin typeface="Microsoft YaHei" charset="0"/>
                <a:ea typeface="Microsoft YaHei" charset="0"/>
                <a:cs typeface="Microsoft YaHei"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pic>
        <p:nvPicPr>
          <p:cNvPr id="5" name="图片 4"/>
          <p:cNvPicPr>
            <a:picLocks noChangeAspect="1"/>
          </p:cNvPicPr>
          <p:nvPr userDrawn="1"/>
        </p:nvPicPr>
        <p:blipFill>
          <a:blip r:embed="rId2"/>
          <a:stretch>
            <a:fillRect/>
          </a:stretch>
        </p:blipFill>
        <p:spPr>
          <a:xfrm>
            <a:off x="-2996369" y="1639476"/>
            <a:ext cx="5060011" cy="7006168"/>
          </a:xfrm>
          <a:prstGeom prst="rect">
            <a:avLst/>
          </a:prstGeom>
        </p:spPr>
      </p:pic>
      <p:pic>
        <p:nvPicPr>
          <p:cNvPr id="7" name="图片 6"/>
          <p:cNvPicPr>
            <a:picLocks noChangeAspect="1"/>
          </p:cNvPicPr>
          <p:nvPr userDrawn="1"/>
        </p:nvPicPr>
        <p:blipFill>
          <a:blip r:embed="rId2"/>
          <a:stretch>
            <a:fillRect/>
          </a:stretch>
        </p:blipFill>
        <p:spPr>
          <a:xfrm rot="15084892">
            <a:off x="8649078" y="1300237"/>
            <a:ext cx="6003132" cy="8312028"/>
          </a:xfrm>
          <a:prstGeom prst="rect">
            <a:avLst/>
          </a:prstGeom>
        </p:spPr>
      </p:pic>
    </p:spTree>
    <p:extLst>
      <p:ext uri="{BB962C8B-B14F-4D97-AF65-F5344CB8AC3E}">
        <p14:creationId xmlns:p14="http://schemas.microsoft.com/office/powerpoint/2010/main" val="5551901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5636501" cy="529569"/>
          </a:xfrm>
          <a:prstGeom prst="rect">
            <a:avLst/>
          </a:prstGeom>
          <a:ln w="12700" cmpd="sng">
            <a:solidFill>
              <a:schemeClr val="tx1"/>
            </a:solidFill>
          </a:ln>
        </p:spPr>
        <p:txBody>
          <a:bodyPr vert="horz" anchor="ctr"/>
          <a:lstStyle>
            <a:lvl1pPr marL="0" indent="0" algn="l">
              <a:buNone/>
              <a:defRPr sz="2400" b="1"/>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defRPr>
            </a:lvl1pPr>
          </a:lstStyle>
          <a:p>
            <a:pPr lvl="0"/>
            <a:r>
              <a:rPr kumimoji="1" lang="en-US" altLang="zh-CN" dirty="0" smtClean="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vl1pPr>
          </a:lstStyle>
          <a:p>
            <a:r>
              <a:rPr kumimoji="1" lang="en-US" altLang="zh-CN" sz="1600" b="1" dirty="0" smtClean="0"/>
              <a:t>LOGO&amp;PIC</a:t>
            </a:r>
            <a:r>
              <a:rPr kumimoji="1" lang="zh-CN" altLang="en-US" sz="1600" b="1" dirty="0" smtClean="0"/>
              <a:t> </a:t>
            </a:r>
            <a:r>
              <a:rPr kumimoji="1" lang="en-US" altLang="zh-CN" sz="1600" b="1" dirty="0" smtClean="0"/>
              <a:t>HERE</a:t>
            </a:r>
            <a:endParaRPr kumimoji="1" lang="zh-CN" altLang="en-US" dirty="0"/>
          </a:p>
        </p:txBody>
      </p:sp>
    </p:spTree>
    <p:extLst>
      <p:ext uri="{BB962C8B-B14F-4D97-AF65-F5344CB8AC3E}">
        <p14:creationId xmlns:p14="http://schemas.microsoft.com/office/powerpoint/2010/main" val="16326217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2" name="矩形 1"/>
          <p:cNvSpPr/>
          <p:nvPr userDrawn="1"/>
        </p:nvSpPr>
        <p:spPr>
          <a:xfrm>
            <a:off x="440604" y="759873"/>
            <a:ext cx="1617751" cy="379656"/>
          </a:xfrm>
          <a:prstGeom prst="rect">
            <a:avLst/>
          </a:prstGeom>
        </p:spPr>
        <p:txBody>
          <a:bodyPr wrap="none">
            <a:spAutoFit/>
          </a:bodyPr>
          <a:lstStyle/>
          <a:p>
            <a:r>
              <a:rPr lang="zh-CN" altLang="en-US" sz="1867" dirty="0" smtClean="0">
                <a:solidFill>
                  <a:srgbClr val="000000"/>
                </a:solidFill>
                <a:latin typeface="Segoe UI Light"/>
                <a:ea typeface="微软雅黑"/>
                <a:cs typeface="Segoe UI Light"/>
              </a:rPr>
              <a:t>背景图片素材</a:t>
            </a:r>
            <a:endParaRPr lang="zh-CN" altLang="en-US" sz="1867" dirty="0">
              <a:solidFill>
                <a:srgbClr val="000000"/>
              </a:solidFill>
              <a:latin typeface="Segoe UI Light"/>
              <a:ea typeface="微软雅黑"/>
              <a:cs typeface="Segoe UI Light"/>
            </a:endParaRPr>
          </a:p>
        </p:txBody>
      </p:sp>
      <p:sp>
        <p:nvSpPr>
          <p:cNvPr id="3" name="矩形 2"/>
          <p:cNvSpPr/>
          <p:nvPr userDrawn="1"/>
        </p:nvSpPr>
        <p:spPr>
          <a:xfrm>
            <a:off x="440603" y="182445"/>
            <a:ext cx="816249" cy="256545"/>
          </a:xfrm>
          <a:prstGeom prst="rect">
            <a:avLst/>
          </a:prstGeom>
        </p:spPr>
        <p:txBody>
          <a:bodyPr wrap="none">
            <a:spAutoFit/>
          </a:bodyPr>
          <a:lstStyle/>
          <a:p>
            <a:r>
              <a:rPr kumimoji="1" lang="en-US" altLang="zh-CN" sz="1067" smtClean="0">
                <a:solidFill>
                  <a:srgbClr val="000000"/>
                </a:solidFill>
                <a:latin typeface="Segoe UI Light"/>
                <a:cs typeface="Segoe UI Light"/>
              </a:rPr>
              <a:t>OfficePLUS</a:t>
            </a:r>
            <a:endParaRPr lang="zh-CN" altLang="en-US" sz="1067" dirty="0">
              <a:solidFill>
                <a:srgbClr val="000000"/>
              </a:solidFill>
              <a:latin typeface="Segoe UI Light"/>
              <a:cs typeface="Segoe UI Light"/>
            </a:endParaRPr>
          </a:p>
        </p:txBody>
      </p:sp>
    </p:spTree>
    <p:extLst>
      <p:ext uri="{BB962C8B-B14F-4D97-AF65-F5344CB8AC3E}">
        <p14:creationId xmlns:p14="http://schemas.microsoft.com/office/powerpoint/2010/main" val="491705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7" name="矩形 6"/>
          <p:cNvSpPr/>
          <p:nvPr userDrawn="1"/>
        </p:nvSpPr>
        <p:spPr>
          <a:xfrm>
            <a:off x="440603" y="759873"/>
            <a:ext cx="662361" cy="379656"/>
          </a:xfrm>
          <a:prstGeom prst="rect">
            <a:avLst/>
          </a:prstGeom>
        </p:spPr>
        <p:txBody>
          <a:bodyPr wrap="none">
            <a:spAutoFit/>
          </a:bodyPr>
          <a:lstStyle/>
          <a:p>
            <a:pPr defTabSz="609585"/>
            <a:r>
              <a:rPr lang="zh-CN" altLang="en-US" sz="1867" dirty="0" smtClean="0">
                <a:solidFill>
                  <a:srgbClr val="FFFFFF"/>
                </a:solidFill>
                <a:latin typeface="Segoe UI Light"/>
                <a:ea typeface="微软雅黑"/>
                <a:cs typeface="Segoe UI Light"/>
              </a:rPr>
              <a:t>标注</a:t>
            </a:r>
            <a:endParaRPr lang="zh-CN" altLang="en-US" sz="1867" dirty="0">
              <a:solidFill>
                <a:srgbClr val="FFFFFF"/>
              </a:solidFill>
              <a:latin typeface="Segoe UI Light"/>
              <a:ea typeface="微软雅黑"/>
              <a:cs typeface="Segoe UI Light"/>
            </a:endParaRPr>
          </a:p>
        </p:txBody>
      </p:sp>
      <p:sp>
        <p:nvSpPr>
          <p:cNvPr id="8" name="矩形 7"/>
          <p:cNvSpPr/>
          <p:nvPr userDrawn="1"/>
        </p:nvSpPr>
        <p:spPr>
          <a:xfrm>
            <a:off x="2857674" y="841948"/>
            <a:ext cx="1402001" cy="3292440"/>
          </a:xfrm>
          <a:prstGeom prst="rect">
            <a:avLst/>
          </a:prstGeom>
        </p:spPr>
        <p:txBody>
          <a:bodyPr wrap="square">
            <a:spAutoFit/>
          </a:bodyPr>
          <a:lstStyle/>
          <a:p>
            <a:pPr defTabSz="609585">
              <a:lnSpc>
                <a:spcPct val="130000"/>
              </a:lnSpc>
            </a:pPr>
            <a:r>
              <a:rPr lang="zh-CN" altLang="en-US" sz="1333" dirty="0" smtClean="0">
                <a:solidFill>
                  <a:srgbClr val="FFFFFF"/>
                </a:solidFill>
                <a:latin typeface="Segoe UI Light"/>
                <a:ea typeface="微软雅黑"/>
                <a:cs typeface="Segoe UI Light"/>
              </a:rPr>
              <a:t>字体使用 </a:t>
            </a:r>
            <a:endParaRPr lang="en-US" altLang="zh-CN" sz="1333" dirty="0">
              <a:solidFill>
                <a:srgbClr val="FFFFFF"/>
              </a:solidFill>
              <a:latin typeface="Segoe UI Light"/>
              <a:ea typeface="微软雅黑"/>
              <a:cs typeface="Segoe UI Light"/>
            </a:endParaRPr>
          </a:p>
          <a:p>
            <a:pPr defTabSz="609585">
              <a:lnSpc>
                <a:spcPct val="130000"/>
              </a:lnSpc>
            </a:pPr>
            <a:endParaRPr lang="en-US" altLang="zh-CN" sz="1333" dirty="0" smtClean="0">
              <a:solidFill>
                <a:srgbClr val="FFFFFF"/>
              </a:solidFill>
              <a:latin typeface="Segoe UI Light"/>
              <a:ea typeface="微软雅黑"/>
              <a:cs typeface="Segoe UI Light"/>
            </a:endParaRPr>
          </a:p>
          <a:p>
            <a:pPr defTabSz="609585">
              <a:lnSpc>
                <a:spcPct val="130000"/>
              </a:lnSpc>
            </a:pPr>
            <a:endParaRPr lang="en-US" altLang="zh-CN" sz="1333" dirty="0" smtClean="0">
              <a:solidFill>
                <a:srgbClr val="FFFFFF"/>
              </a:solidFill>
              <a:latin typeface="Segoe UI Light"/>
              <a:ea typeface="微软雅黑"/>
              <a:cs typeface="Segoe UI Light"/>
            </a:endParaRPr>
          </a:p>
          <a:p>
            <a:pPr defTabSz="609585">
              <a:lnSpc>
                <a:spcPct val="130000"/>
              </a:lnSpc>
            </a:pPr>
            <a:endParaRPr lang="en-US" altLang="zh-CN" sz="1333" dirty="0">
              <a:solidFill>
                <a:srgbClr val="FFFFFF"/>
              </a:solidFill>
              <a:latin typeface="Segoe UI Light"/>
              <a:ea typeface="微软雅黑"/>
              <a:cs typeface="Segoe UI Light"/>
            </a:endParaRPr>
          </a:p>
          <a:p>
            <a:pPr defTabSz="609585">
              <a:lnSpc>
                <a:spcPct val="130000"/>
              </a:lnSpc>
            </a:pPr>
            <a:endParaRPr lang="en-US" altLang="zh-CN" sz="1333" dirty="0" smtClean="0">
              <a:solidFill>
                <a:srgbClr val="FFFFFF"/>
              </a:solidFill>
              <a:latin typeface="Segoe UI Light"/>
              <a:ea typeface="微软雅黑"/>
              <a:cs typeface="Segoe UI Light"/>
            </a:endParaRPr>
          </a:p>
          <a:p>
            <a:pPr defTabSz="609585">
              <a:lnSpc>
                <a:spcPct val="130000"/>
              </a:lnSpc>
            </a:pPr>
            <a:r>
              <a:rPr lang="zh-CN" altLang="en-US" sz="1333" dirty="0" smtClean="0">
                <a:solidFill>
                  <a:srgbClr val="FFFFFF"/>
                </a:solidFill>
                <a:latin typeface="Segoe UI Light"/>
                <a:ea typeface="微软雅黑"/>
                <a:cs typeface="Segoe UI Light"/>
              </a:rPr>
              <a:t>行距</a:t>
            </a:r>
            <a:endParaRPr lang="en-US" altLang="zh-CN" sz="1333" dirty="0" smtClean="0">
              <a:solidFill>
                <a:srgbClr val="FFFFFF"/>
              </a:solidFill>
              <a:latin typeface="Segoe UI Light"/>
              <a:ea typeface="微软雅黑"/>
              <a:cs typeface="Segoe UI Light"/>
            </a:endParaRPr>
          </a:p>
          <a:p>
            <a:pPr defTabSz="609585">
              <a:lnSpc>
                <a:spcPct val="130000"/>
              </a:lnSpc>
            </a:pPr>
            <a:endParaRPr lang="en-US" altLang="zh-CN" sz="1333" dirty="0" smtClean="0">
              <a:solidFill>
                <a:srgbClr val="FFFFFF"/>
              </a:solidFill>
              <a:latin typeface="Segoe UI Light"/>
              <a:ea typeface="微软雅黑"/>
              <a:cs typeface="Segoe UI Light"/>
            </a:endParaRPr>
          </a:p>
          <a:p>
            <a:pPr defTabSz="609585">
              <a:lnSpc>
                <a:spcPct val="130000"/>
              </a:lnSpc>
            </a:pPr>
            <a:endParaRPr lang="en-US" altLang="zh-CN" sz="1333" dirty="0">
              <a:solidFill>
                <a:srgbClr val="FFFFFF"/>
              </a:solidFill>
              <a:latin typeface="Segoe UI Light"/>
              <a:ea typeface="微软雅黑"/>
              <a:cs typeface="Segoe UI Light"/>
            </a:endParaRPr>
          </a:p>
          <a:p>
            <a:pPr defTabSz="609585">
              <a:lnSpc>
                <a:spcPct val="130000"/>
              </a:lnSpc>
            </a:pPr>
            <a:r>
              <a:rPr lang="zh-CN" altLang="en-US" sz="1333" dirty="0" smtClean="0">
                <a:solidFill>
                  <a:srgbClr val="FFFFFF"/>
                </a:solidFill>
                <a:latin typeface="Segoe UI Light"/>
                <a:ea typeface="微软雅黑"/>
                <a:cs typeface="Segoe UI Light"/>
              </a:rPr>
              <a:t>背景图片出处</a:t>
            </a:r>
          </a:p>
          <a:p>
            <a:pPr defTabSz="609585">
              <a:lnSpc>
                <a:spcPct val="130000"/>
              </a:lnSpc>
            </a:pPr>
            <a:endParaRPr lang="zh-CN" altLang="en-US" sz="1333" dirty="0">
              <a:solidFill>
                <a:srgbClr val="FFFFFF"/>
              </a:solidFill>
              <a:latin typeface="Segoe UI Light"/>
              <a:ea typeface="微软雅黑"/>
              <a:cs typeface="Segoe UI Light"/>
            </a:endParaRPr>
          </a:p>
          <a:p>
            <a:pPr defTabSz="609585">
              <a:lnSpc>
                <a:spcPct val="130000"/>
              </a:lnSpc>
            </a:pPr>
            <a:endParaRPr lang="zh-CN" altLang="en-US" sz="1333" dirty="0" smtClean="0">
              <a:solidFill>
                <a:srgbClr val="FFFFFF"/>
              </a:solidFill>
              <a:latin typeface="Segoe UI Light"/>
              <a:ea typeface="微软雅黑"/>
              <a:cs typeface="Segoe UI Light"/>
            </a:endParaRPr>
          </a:p>
          <a:p>
            <a:pPr defTabSz="609585">
              <a:lnSpc>
                <a:spcPct val="130000"/>
              </a:lnSpc>
            </a:pPr>
            <a:r>
              <a:rPr lang="zh-CN" altLang="en-US" sz="1333" dirty="0" smtClean="0">
                <a:solidFill>
                  <a:srgbClr val="FFFFFF"/>
                </a:solidFill>
                <a:latin typeface="Segoe UI Light"/>
                <a:ea typeface="微软雅黑"/>
                <a:cs typeface="Segoe UI Light"/>
              </a:rPr>
              <a:t>声明</a:t>
            </a:r>
            <a:endParaRPr lang="en-US" altLang="zh-CN" sz="1333" dirty="0" smtClean="0">
              <a:solidFill>
                <a:srgbClr val="FFFFFF"/>
              </a:solidFill>
              <a:latin typeface="Segoe UI Light"/>
              <a:ea typeface="微软雅黑"/>
              <a:cs typeface="Segoe UI Light"/>
            </a:endParaRPr>
          </a:p>
        </p:txBody>
      </p:sp>
      <p:sp>
        <p:nvSpPr>
          <p:cNvPr id="9" name="矩形 8"/>
          <p:cNvSpPr/>
          <p:nvPr userDrawn="1"/>
        </p:nvSpPr>
        <p:spPr>
          <a:xfrm>
            <a:off x="4395052" y="841948"/>
            <a:ext cx="3727457" cy="4092467"/>
          </a:xfrm>
          <a:prstGeom prst="rect">
            <a:avLst/>
          </a:prstGeom>
        </p:spPr>
        <p:txBody>
          <a:bodyPr wrap="square">
            <a:spAutoFit/>
          </a:bodyPr>
          <a:lstStyle/>
          <a:p>
            <a:pPr defTabSz="609585">
              <a:lnSpc>
                <a:spcPct val="130000"/>
              </a:lnSpc>
            </a:pPr>
            <a:r>
              <a:rPr lang="zh-CN" altLang="en-US" sz="1333" dirty="0" smtClean="0">
                <a:solidFill>
                  <a:srgbClr val="FFFFFF"/>
                </a:solidFill>
                <a:latin typeface="Segoe UI Light"/>
                <a:ea typeface="微软雅黑"/>
                <a:cs typeface="Segoe UI Light"/>
              </a:rPr>
              <a:t>英文 </a:t>
            </a:r>
            <a:r>
              <a:rPr lang="en-US" altLang="zh-CN" sz="1333" dirty="0" smtClean="0">
                <a:solidFill>
                  <a:srgbClr val="FFFFFF"/>
                </a:solidFill>
                <a:latin typeface="Segoe UI Light"/>
                <a:ea typeface="微软雅黑" charset="0"/>
                <a:cs typeface="Segoe UI Light"/>
              </a:rPr>
              <a:t>Century Gothic</a:t>
            </a:r>
            <a:endParaRPr lang="zh-CN" altLang="en-US" sz="1333" dirty="0" smtClean="0">
              <a:solidFill>
                <a:srgbClr val="FFFFFF"/>
              </a:solidFill>
              <a:latin typeface="Segoe UI Light"/>
              <a:ea typeface="微软雅黑" charset="0"/>
              <a:cs typeface="Segoe UI Light"/>
            </a:endParaRPr>
          </a:p>
          <a:p>
            <a:pPr defTabSz="609585">
              <a:lnSpc>
                <a:spcPct val="130000"/>
              </a:lnSpc>
            </a:pPr>
            <a:endParaRPr lang="en-US" altLang="zh-CN" sz="1333" dirty="0">
              <a:solidFill>
                <a:srgbClr val="FFFFFF"/>
              </a:solidFill>
              <a:latin typeface="Segoe UI Light"/>
              <a:ea typeface="微软雅黑"/>
              <a:cs typeface="Segoe UI Light"/>
            </a:endParaRPr>
          </a:p>
          <a:p>
            <a:pPr defTabSz="609585">
              <a:lnSpc>
                <a:spcPct val="130000"/>
              </a:lnSpc>
            </a:pPr>
            <a:r>
              <a:rPr lang="zh-CN" altLang="en-US" sz="1333" dirty="0" smtClean="0">
                <a:solidFill>
                  <a:srgbClr val="FFFFFF"/>
                </a:solidFill>
                <a:latin typeface="Segoe UI Light"/>
                <a:ea typeface="微软雅黑"/>
                <a:cs typeface="Segoe UI Light"/>
              </a:rPr>
              <a:t>中文 微软雅黑</a:t>
            </a:r>
            <a:endParaRPr lang="en-US" altLang="zh-CN" sz="1333" dirty="0" smtClean="0">
              <a:solidFill>
                <a:srgbClr val="FFFFFF"/>
              </a:solidFill>
              <a:latin typeface="Segoe UI Light"/>
              <a:ea typeface="微软雅黑"/>
              <a:cs typeface="Segoe UI Light"/>
            </a:endParaRPr>
          </a:p>
          <a:p>
            <a:pPr defTabSz="609585">
              <a:lnSpc>
                <a:spcPct val="130000"/>
              </a:lnSpc>
            </a:pPr>
            <a:endParaRPr lang="en-US" altLang="zh-CN" sz="1333" dirty="0">
              <a:solidFill>
                <a:srgbClr val="FFFFFF"/>
              </a:solidFill>
              <a:latin typeface="Segoe UI Light"/>
              <a:ea typeface="微软雅黑"/>
              <a:cs typeface="Segoe UI Light"/>
            </a:endParaRPr>
          </a:p>
          <a:p>
            <a:pPr defTabSz="609585">
              <a:lnSpc>
                <a:spcPct val="130000"/>
              </a:lnSpc>
            </a:pPr>
            <a:endParaRPr lang="en-US" altLang="zh-CN" sz="1333" dirty="0" smtClean="0">
              <a:solidFill>
                <a:srgbClr val="FFFFFF"/>
              </a:solidFill>
              <a:latin typeface="Segoe UI Light"/>
              <a:ea typeface="微软雅黑"/>
              <a:cs typeface="Segoe UI Light"/>
            </a:endParaRPr>
          </a:p>
          <a:p>
            <a:pPr defTabSz="609585">
              <a:lnSpc>
                <a:spcPct val="130000"/>
              </a:lnSpc>
            </a:pPr>
            <a:r>
              <a:rPr lang="zh-CN" altLang="en-US" sz="1333" dirty="0" smtClean="0">
                <a:solidFill>
                  <a:srgbClr val="FFFFFF"/>
                </a:solidFill>
                <a:latin typeface="Segoe UI Light"/>
                <a:ea typeface="微软雅黑"/>
                <a:cs typeface="Segoe UI Light"/>
              </a:rPr>
              <a:t>正文 </a:t>
            </a:r>
            <a:r>
              <a:rPr lang="en-US" altLang="zh-CN" sz="1333" dirty="0" smtClean="0">
                <a:solidFill>
                  <a:srgbClr val="FFFFFF"/>
                </a:solidFill>
                <a:latin typeface="Segoe UI Light"/>
                <a:ea typeface="微软雅黑"/>
                <a:cs typeface="Segoe UI Light"/>
              </a:rPr>
              <a:t>1.3</a:t>
            </a:r>
          </a:p>
          <a:p>
            <a:pPr defTabSz="609585">
              <a:lnSpc>
                <a:spcPct val="130000"/>
              </a:lnSpc>
            </a:pPr>
            <a:endParaRPr lang="en-US" altLang="zh-CN" sz="1333" dirty="0">
              <a:solidFill>
                <a:srgbClr val="FFFFFF"/>
              </a:solidFill>
              <a:latin typeface="Segoe UI Light"/>
              <a:ea typeface="微软雅黑"/>
              <a:cs typeface="Segoe UI Light"/>
            </a:endParaRPr>
          </a:p>
          <a:p>
            <a:pPr defTabSz="609585">
              <a:lnSpc>
                <a:spcPct val="130000"/>
              </a:lnSpc>
            </a:pPr>
            <a:endParaRPr lang="en-US" altLang="zh-CN" sz="1333" dirty="0" smtClean="0">
              <a:solidFill>
                <a:srgbClr val="FFFFFF"/>
              </a:solidFill>
              <a:latin typeface="Segoe UI Light"/>
              <a:ea typeface="微软雅黑"/>
              <a:cs typeface="Segoe UI Light"/>
            </a:endParaRPr>
          </a:p>
          <a:p>
            <a:pPr defTabSz="609585">
              <a:lnSpc>
                <a:spcPct val="130000"/>
              </a:lnSpc>
            </a:pPr>
            <a:r>
              <a:rPr lang="en-US" altLang="zh-CN" sz="1333" dirty="0" err="1" smtClean="0">
                <a:solidFill>
                  <a:srgbClr val="FFFFFF"/>
                </a:solidFill>
                <a:latin typeface="Segoe UI Light"/>
                <a:ea typeface="微软雅黑"/>
                <a:cs typeface="Segoe UI Light"/>
              </a:rPr>
              <a:t>www.zcool.com.cn</a:t>
            </a:r>
            <a:endParaRPr lang="zh-CN" altLang="en-US" sz="1333" dirty="0" smtClean="0">
              <a:solidFill>
                <a:srgbClr val="FFFFFF"/>
              </a:solidFill>
              <a:latin typeface="Segoe UI Light"/>
              <a:ea typeface="微软雅黑"/>
              <a:cs typeface="Segoe UI Light"/>
            </a:endParaRPr>
          </a:p>
          <a:p>
            <a:pPr defTabSz="609585">
              <a:lnSpc>
                <a:spcPct val="130000"/>
              </a:lnSpc>
            </a:pPr>
            <a:r>
              <a:rPr lang="en-US" altLang="zh-CN" sz="1333" dirty="0" err="1" smtClean="0">
                <a:solidFill>
                  <a:srgbClr val="FFFFFF"/>
                </a:solidFill>
                <a:latin typeface="Segoe UI Light"/>
                <a:ea typeface="微软雅黑"/>
                <a:cs typeface="Segoe UI Light"/>
              </a:rPr>
              <a:t>www.iconfinder.com</a:t>
            </a:r>
            <a:endParaRPr lang="zh-CN" altLang="en-US" sz="1333" dirty="0" smtClean="0">
              <a:solidFill>
                <a:srgbClr val="FFFFFF"/>
              </a:solidFill>
              <a:latin typeface="Segoe UI Light"/>
              <a:ea typeface="微软雅黑"/>
              <a:cs typeface="Segoe UI Light"/>
            </a:endParaRPr>
          </a:p>
          <a:p>
            <a:pPr defTabSz="609585">
              <a:lnSpc>
                <a:spcPct val="130000"/>
              </a:lnSpc>
            </a:pPr>
            <a:endParaRPr lang="zh-CN" altLang="en-US" sz="1333" dirty="0">
              <a:solidFill>
                <a:srgbClr val="FFFFFF"/>
              </a:solidFill>
              <a:latin typeface="Segoe UI Light"/>
              <a:ea typeface="微软雅黑"/>
              <a:cs typeface="Segoe UI Light"/>
            </a:endParaRPr>
          </a:p>
          <a:p>
            <a:pPr defTabSz="609585">
              <a:lnSpc>
                <a:spcPct val="130000"/>
              </a:lnSpc>
            </a:pPr>
            <a:endParaRPr lang="zh-CN" altLang="en-US" sz="1333" dirty="0" smtClean="0">
              <a:solidFill>
                <a:srgbClr val="FFFFFF"/>
              </a:solidFill>
              <a:latin typeface="Segoe UI Light"/>
              <a:ea typeface="微软雅黑"/>
              <a:cs typeface="Segoe UI Light"/>
            </a:endParaRPr>
          </a:p>
          <a:p>
            <a:pPr defTabSz="609585">
              <a:lnSpc>
                <a:spcPct val="130000"/>
              </a:lnSpc>
            </a:pPr>
            <a:r>
              <a:rPr lang="zh-CN" altLang="en-US" sz="1333" dirty="0">
                <a:solidFill>
                  <a:prstClr val="white"/>
                </a:solidFill>
                <a:latin typeface="Century Gothic"/>
                <a:ea typeface="微软雅黑" charset="0"/>
              </a:rPr>
              <a:t>互联网是一个开放共享的平台</a:t>
            </a:r>
          </a:p>
          <a:p>
            <a:pPr defTabSz="609585">
              <a:lnSpc>
                <a:spcPct val="130000"/>
              </a:lnSpc>
            </a:pPr>
            <a:r>
              <a:rPr kumimoji="1" lang="en-US" altLang="zh-CN" sz="1333" dirty="0">
                <a:solidFill>
                  <a:prstClr val="white"/>
                </a:solidFill>
                <a:latin typeface="Segoe UI Light"/>
                <a:ea typeface="微软雅黑" charset="0"/>
                <a:cs typeface="Segoe UI Light"/>
              </a:rPr>
              <a:t>OfficePLUS</a:t>
            </a:r>
            <a:r>
              <a:rPr lang="zh-CN" altLang="en-US" sz="1333" dirty="0" smtClean="0">
                <a:solidFill>
                  <a:prstClr val="white"/>
                </a:solidFill>
                <a:latin typeface="Century Gothic"/>
                <a:ea typeface="微软雅黑" charset="0"/>
              </a:rPr>
              <a:t> 部分</a:t>
            </a:r>
            <a:r>
              <a:rPr lang="zh-CN" altLang="en-US" sz="1333" dirty="0">
                <a:solidFill>
                  <a:prstClr val="white"/>
                </a:solidFill>
                <a:latin typeface="Century Gothic"/>
                <a:ea typeface="微软雅黑" charset="0"/>
              </a:rPr>
              <a:t>设计灵感与元素来源于网络</a:t>
            </a:r>
          </a:p>
          <a:p>
            <a:pPr defTabSz="609585">
              <a:lnSpc>
                <a:spcPct val="130000"/>
              </a:lnSpc>
            </a:pPr>
            <a:r>
              <a:rPr lang="zh-CN" altLang="en-US" sz="1333" dirty="0">
                <a:solidFill>
                  <a:prstClr val="white"/>
                </a:solidFill>
                <a:latin typeface="Century Gothic"/>
                <a:ea typeface="微软雅黑" charset="0"/>
              </a:rPr>
              <a:t>如有建议请</a:t>
            </a:r>
            <a:r>
              <a:rPr lang="zh-CN" altLang="en-US" sz="1333" dirty="0" smtClean="0">
                <a:solidFill>
                  <a:prstClr val="white"/>
                </a:solidFill>
                <a:latin typeface="Century Gothic"/>
                <a:ea typeface="微软雅黑" charset="0"/>
              </a:rPr>
              <a:t>联系 </a:t>
            </a:r>
            <a:r>
              <a:rPr lang="zh-CN" altLang="en-US" sz="1333" dirty="0" smtClean="0">
                <a:solidFill>
                  <a:prstClr val="white"/>
                </a:solidFill>
                <a:latin typeface="Segoe UI Light" charset="0"/>
                <a:ea typeface="Segoe UI Light" charset="0"/>
                <a:cs typeface="Segoe UI Light" charset="0"/>
              </a:rPr>
              <a:t>officeplus@microsoft.com</a:t>
            </a:r>
            <a:endParaRPr lang="en-US" altLang="zh-CN" sz="1333" dirty="0" smtClean="0">
              <a:solidFill>
                <a:srgbClr val="FFFFFF"/>
              </a:solidFill>
              <a:latin typeface="Segoe UI Light"/>
              <a:ea typeface="微软雅黑"/>
              <a:cs typeface="Segoe UI Light"/>
            </a:endParaRPr>
          </a:p>
        </p:txBody>
      </p:sp>
      <p:sp>
        <p:nvSpPr>
          <p:cNvPr id="10" name="矩形 9"/>
          <p:cNvSpPr/>
          <p:nvPr userDrawn="1"/>
        </p:nvSpPr>
        <p:spPr>
          <a:xfrm>
            <a:off x="440603" y="182445"/>
            <a:ext cx="816249" cy="256545"/>
          </a:xfrm>
          <a:prstGeom prst="rect">
            <a:avLst/>
          </a:prstGeom>
        </p:spPr>
        <p:txBody>
          <a:bodyPr wrap="none">
            <a:spAutoFit/>
          </a:bodyPr>
          <a:lstStyle/>
          <a:p>
            <a:pPr defTabSz="609585"/>
            <a:r>
              <a:rPr kumimoji="1" lang="en-US" altLang="zh-CN" sz="1067" dirty="0" smtClean="0">
                <a:solidFill>
                  <a:prstClr val="white"/>
                </a:solidFill>
                <a:latin typeface="Segoe UI Light"/>
                <a:ea typeface="微软雅黑" charset="0"/>
                <a:cs typeface="Segoe UI Light"/>
              </a:rPr>
              <a:t>OfficePLUS</a:t>
            </a:r>
            <a:endParaRPr lang="zh-CN" altLang="en-US" sz="1067" dirty="0">
              <a:solidFill>
                <a:prstClr val="white"/>
              </a:solidFill>
              <a:latin typeface="Segoe UI Light"/>
              <a:ea typeface="微软雅黑" charset="0"/>
              <a:cs typeface="Segoe UI Light"/>
            </a:endParaRPr>
          </a:p>
        </p:txBody>
      </p:sp>
    </p:spTree>
    <p:extLst>
      <p:ext uri="{BB962C8B-B14F-4D97-AF65-F5344CB8AC3E}">
        <p14:creationId xmlns:p14="http://schemas.microsoft.com/office/powerpoint/2010/main" val="14339258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algn="ctr" defTabSz="609585"/>
            <a:r>
              <a:rPr kumimoji="1" lang="zh-CN" altLang="en-US" sz="1333" dirty="0" smtClean="0">
                <a:solidFill>
                  <a:srgbClr val="000000"/>
                </a:solidFill>
                <a:latin typeface="Century Gothic"/>
                <a:ea typeface="微软雅黑" charset="0"/>
              </a:rPr>
              <a:t>点击</a:t>
            </a:r>
            <a:r>
              <a:rPr kumimoji="1" lang="en-US" altLang="zh-CN" sz="1333" dirty="0" smtClean="0">
                <a:solidFill>
                  <a:srgbClr val="000000"/>
                </a:solidFill>
                <a:latin typeface="Segoe UI Light" charset="0"/>
                <a:ea typeface="Segoe UI Light" charset="0"/>
                <a:cs typeface="Segoe UI Light" charset="0"/>
              </a:rPr>
              <a:t>Logo</a:t>
            </a:r>
            <a:r>
              <a:rPr kumimoji="1" lang="zh-CN" altLang="en-US" sz="1333" dirty="0" smtClean="0">
                <a:solidFill>
                  <a:srgbClr val="000000"/>
                </a:solidFill>
                <a:latin typeface="Century Gothic"/>
                <a:ea typeface="微软雅黑" charset="0"/>
              </a:rPr>
              <a:t>获取更多优质模板（放映模式）</a:t>
            </a:r>
            <a:endParaRPr kumimoji="1" lang="zh-CN" altLang="en-US" sz="1333" dirty="0">
              <a:solidFill>
                <a:srgbClr val="000000"/>
              </a:solidFill>
              <a:latin typeface="Century Gothic"/>
              <a:ea typeface="微软雅黑" charset="0"/>
            </a:endParaRPr>
          </a:p>
        </p:txBody>
      </p:sp>
      <p:pic>
        <p:nvPicPr>
          <p:cNvPr id="5" name="图片 4">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8439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0_标题幻灯片">
    <p:bg>
      <p:bgPr>
        <a:solidFill>
          <a:schemeClr val="bg1"/>
        </a:solidFill>
        <a:effectLst/>
      </p:bgPr>
    </p:bg>
    <p:spTree>
      <p:nvGrpSpPr>
        <p:cNvPr id="1" name=""/>
        <p:cNvGrpSpPr/>
        <p:nvPr/>
      </p:nvGrpSpPr>
      <p:grpSpPr>
        <a:xfrm>
          <a:off x="0" y="0"/>
          <a:ext cx="0" cy="0"/>
          <a:chOff x="0" y="0"/>
          <a:chExt cx="0" cy="0"/>
        </a:xfrm>
      </p:grpSpPr>
      <p:sp>
        <p:nvSpPr>
          <p:cNvPr id="5" name="文本占位符 7"/>
          <p:cNvSpPr>
            <a:spLocks noGrp="1"/>
          </p:cNvSpPr>
          <p:nvPr>
            <p:ph type="body" sz="quarter" idx="10" hasCustomPrompt="1"/>
          </p:nvPr>
        </p:nvSpPr>
        <p:spPr>
          <a:xfrm>
            <a:off x="458282" y="258233"/>
            <a:ext cx="5636501" cy="529569"/>
          </a:xfrm>
          <a:prstGeom prst="rect">
            <a:avLst/>
          </a:prstGeom>
          <a:ln w="12700" cmpd="sng">
            <a:noFill/>
          </a:ln>
        </p:spPr>
        <p:txBody>
          <a:bodyPr vert="horz" anchor="ctr"/>
          <a:lstStyle>
            <a:lvl1pPr marL="0" indent="0" algn="l">
              <a:buNone/>
              <a:defRPr sz="2400" b="1">
                <a:solidFill>
                  <a:schemeClr val="accent2"/>
                </a:solidFill>
                <a:latin typeface="Microsoft YaHei" charset="0"/>
                <a:ea typeface="Microsoft YaHei" charset="0"/>
                <a:cs typeface="Microsoft YaHei"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pic>
        <p:nvPicPr>
          <p:cNvPr id="6" name="图片 5"/>
          <p:cNvPicPr>
            <a:picLocks noChangeAspect="1"/>
          </p:cNvPicPr>
          <p:nvPr userDrawn="1"/>
        </p:nvPicPr>
        <p:blipFill>
          <a:blip r:embed="rId2"/>
          <a:stretch>
            <a:fillRect/>
          </a:stretch>
        </p:blipFill>
        <p:spPr>
          <a:xfrm rot="13263927">
            <a:off x="4966339" y="-364635"/>
            <a:ext cx="7805683" cy="10807867"/>
          </a:xfrm>
          <a:prstGeom prst="rect">
            <a:avLst/>
          </a:prstGeom>
        </p:spPr>
      </p:pic>
    </p:spTree>
    <p:extLst>
      <p:ext uri="{BB962C8B-B14F-4D97-AF65-F5344CB8AC3E}">
        <p14:creationId xmlns:p14="http://schemas.microsoft.com/office/powerpoint/2010/main" val="160590823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1_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rot="14609902">
            <a:off x="4966339" y="-364635"/>
            <a:ext cx="7805683" cy="10807867"/>
          </a:xfrm>
          <a:prstGeom prst="rect">
            <a:avLst/>
          </a:prstGeom>
        </p:spPr>
      </p:pic>
    </p:spTree>
    <p:extLst>
      <p:ext uri="{BB962C8B-B14F-4D97-AF65-F5344CB8AC3E}">
        <p14:creationId xmlns:p14="http://schemas.microsoft.com/office/powerpoint/2010/main" val="178936614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2_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rot="4256109">
            <a:off x="2682959" y="-4753433"/>
            <a:ext cx="9231481" cy="12782049"/>
          </a:xfrm>
          <a:prstGeom prst="rect">
            <a:avLst/>
          </a:prstGeom>
        </p:spPr>
      </p:pic>
    </p:spTree>
    <p:extLst>
      <p:ext uri="{BB962C8B-B14F-4D97-AF65-F5344CB8AC3E}">
        <p14:creationId xmlns:p14="http://schemas.microsoft.com/office/powerpoint/2010/main" val="187533592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3_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rot="4934421">
            <a:off x="3635267" y="-2437084"/>
            <a:ext cx="5704489" cy="7898524"/>
          </a:xfrm>
          <a:prstGeom prst="rect">
            <a:avLst/>
          </a:prstGeom>
        </p:spPr>
      </p:pic>
    </p:spTree>
    <p:extLst>
      <p:ext uri="{BB962C8B-B14F-4D97-AF65-F5344CB8AC3E}">
        <p14:creationId xmlns:p14="http://schemas.microsoft.com/office/powerpoint/2010/main" val="210331877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4_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rot="5400000">
            <a:off x="1693333" y="-1693332"/>
            <a:ext cx="8805333" cy="12192000"/>
          </a:xfrm>
          <a:prstGeom prst="rect">
            <a:avLst/>
          </a:prstGeom>
        </p:spPr>
      </p:pic>
    </p:spTree>
    <p:extLst>
      <p:ext uri="{BB962C8B-B14F-4D97-AF65-F5344CB8AC3E}">
        <p14:creationId xmlns:p14="http://schemas.microsoft.com/office/powerpoint/2010/main" val="16005152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
        <p:nvSpPr>
          <p:cNvPr id="4" name="文本占位符 7"/>
          <p:cNvSpPr>
            <a:spLocks noGrp="1"/>
          </p:cNvSpPr>
          <p:nvPr>
            <p:ph type="body" sz="quarter" idx="10" hasCustomPrompt="1"/>
          </p:nvPr>
        </p:nvSpPr>
        <p:spPr>
          <a:xfrm>
            <a:off x="6009431" y="258233"/>
            <a:ext cx="5636501" cy="529569"/>
          </a:xfrm>
          <a:prstGeom prst="rect">
            <a:avLst/>
          </a:prstGeom>
          <a:ln w="12700" cmpd="sng">
            <a:noFill/>
          </a:ln>
        </p:spPr>
        <p:txBody>
          <a:bodyPr vert="horz" anchor="ctr"/>
          <a:lstStyle>
            <a:lvl1pPr marL="0" indent="0" algn="r">
              <a:buNone/>
              <a:defRPr sz="2400" b="1">
                <a:solidFill>
                  <a:schemeClr val="accent2"/>
                </a:solidFill>
                <a:latin typeface="Microsoft YaHei" charset="0"/>
                <a:ea typeface="Microsoft YaHei" charset="0"/>
                <a:cs typeface="Microsoft YaHei"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pic>
        <p:nvPicPr>
          <p:cNvPr id="5" name="图片 4"/>
          <p:cNvPicPr>
            <a:picLocks noChangeAspect="1"/>
          </p:cNvPicPr>
          <p:nvPr userDrawn="1"/>
        </p:nvPicPr>
        <p:blipFill>
          <a:blip r:embed="rId2"/>
          <a:stretch>
            <a:fillRect/>
          </a:stretch>
        </p:blipFill>
        <p:spPr>
          <a:xfrm>
            <a:off x="0" y="-2049286"/>
            <a:ext cx="7638757" cy="10576740"/>
          </a:xfrm>
          <a:prstGeom prst="rect">
            <a:avLst/>
          </a:prstGeom>
        </p:spPr>
      </p:pic>
    </p:spTree>
    <p:extLst>
      <p:ext uri="{BB962C8B-B14F-4D97-AF65-F5344CB8AC3E}">
        <p14:creationId xmlns:p14="http://schemas.microsoft.com/office/powerpoint/2010/main" val="196070985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标题幻灯片">
    <p:spTree>
      <p:nvGrpSpPr>
        <p:cNvPr id="1" name=""/>
        <p:cNvGrpSpPr/>
        <p:nvPr/>
      </p:nvGrpSpPr>
      <p:grpSpPr>
        <a:xfrm>
          <a:off x="0" y="0"/>
          <a:ext cx="0" cy="0"/>
          <a:chOff x="0" y="0"/>
          <a:chExt cx="0" cy="0"/>
        </a:xfrm>
      </p:grpSpPr>
      <p:sp>
        <p:nvSpPr>
          <p:cNvPr id="5" name="文本占位符 7"/>
          <p:cNvSpPr>
            <a:spLocks noGrp="1"/>
          </p:cNvSpPr>
          <p:nvPr>
            <p:ph type="body" sz="quarter" idx="10" hasCustomPrompt="1"/>
          </p:nvPr>
        </p:nvSpPr>
        <p:spPr>
          <a:xfrm>
            <a:off x="2086360" y="258233"/>
            <a:ext cx="5636501" cy="529569"/>
          </a:xfrm>
          <a:prstGeom prst="rect">
            <a:avLst/>
          </a:prstGeom>
          <a:ln w="12700" cmpd="sng">
            <a:noFill/>
          </a:ln>
        </p:spPr>
        <p:txBody>
          <a:bodyPr vert="horz" anchor="ctr"/>
          <a:lstStyle>
            <a:lvl1pPr marL="0" indent="0" algn="l">
              <a:buNone/>
              <a:defRPr sz="2400" b="1">
                <a:solidFill>
                  <a:schemeClr val="accent2"/>
                </a:solidFill>
                <a:latin typeface="Microsoft YaHei" charset="0"/>
                <a:ea typeface="Microsoft YaHei" charset="0"/>
                <a:cs typeface="Microsoft YaHei"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pic>
        <p:nvPicPr>
          <p:cNvPr id="6" name="图片 5"/>
          <p:cNvPicPr>
            <a:picLocks noChangeAspect="1"/>
          </p:cNvPicPr>
          <p:nvPr userDrawn="1"/>
        </p:nvPicPr>
        <p:blipFill>
          <a:blip r:embed="rId2"/>
          <a:stretch>
            <a:fillRect/>
          </a:stretch>
        </p:blipFill>
        <p:spPr>
          <a:xfrm rot="3394456">
            <a:off x="-1403129" y="-2766002"/>
            <a:ext cx="3995338" cy="5532006"/>
          </a:xfrm>
          <a:prstGeom prst="rect">
            <a:avLst/>
          </a:prstGeom>
        </p:spPr>
      </p:pic>
      <p:pic>
        <p:nvPicPr>
          <p:cNvPr id="7" name="图片 6"/>
          <p:cNvPicPr>
            <a:picLocks noChangeAspect="1"/>
          </p:cNvPicPr>
          <p:nvPr userDrawn="1"/>
        </p:nvPicPr>
        <p:blipFill>
          <a:blip r:embed="rId2"/>
          <a:stretch>
            <a:fillRect/>
          </a:stretch>
        </p:blipFill>
        <p:spPr>
          <a:xfrm flipH="1">
            <a:off x="8276897" y="787802"/>
            <a:ext cx="6149961" cy="8515330"/>
          </a:xfrm>
          <a:prstGeom prst="rect">
            <a:avLst/>
          </a:prstGeom>
        </p:spPr>
      </p:pic>
    </p:spTree>
    <p:extLst>
      <p:ext uri="{BB962C8B-B14F-4D97-AF65-F5344CB8AC3E}">
        <p14:creationId xmlns:p14="http://schemas.microsoft.com/office/powerpoint/2010/main" val="124431643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5_标题幻灯片">
    <p:spTree>
      <p:nvGrpSpPr>
        <p:cNvPr id="1" name=""/>
        <p:cNvGrpSpPr/>
        <p:nvPr/>
      </p:nvGrpSpPr>
      <p:grpSpPr>
        <a:xfrm>
          <a:off x="0" y="0"/>
          <a:ext cx="0" cy="0"/>
          <a:chOff x="0" y="0"/>
          <a:chExt cx="0" cy="0"/>
        </a:xfrm>
      </p:grpSpPr>
      <p:sp>
        <p:nvSpPr>
          <p:cNvPr id="6" name="文本占位符 7"/>
          <p:cNvSpPr>
            <a:spLocks noGrp="1"/>
          </p:cNvSpPr>
          <p:nvPr>
            <p:ph type="body" sz="quarter" idx="10" hasCustomPrompt="1"/>
          </p:nvPr>
        </p:nvSpPr>
        <p:spPr>
          <a:xfrm>
            <a:off x="458282" y="258233"/>
            <a:ext cx="5636501" cy="529569"/>
          </a:xfrm>
          <a:prstGeom prst="rect">
            <a:avLst/>
          </a:prstGeom>
          <a:ln w="12700" cmpd="sng">
            <a:noFill/>
          </a:ln>
        </p:spPr>
        <p:txBody>
          <a:bodyPr vert="horz" anchor="ctr"/>
          <a:lstStyle>
            <a:lvl1pPr marL="0" indent="0" algn="l">
              <a:buNone/>
              <a:defRPr sz="2400" b="1">
                <a:solidFill>
                  <a:schemeClr val="accent2"/>
                </a:solidFill>
                <a:latin typeface="Microsoft YaHei" charset="0"/>
                <a:ea typeface="Microsoft YaHei" charset="0"/>
                <a:cs typeface="Microsoft YaHei"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pic>
        <p:nvPicPr>
          <p:cNvPr id="7" name="图片 6"/>
          <p:cNvPicPr>
            <a:picLocks noChangeAspect="1"/>
          </p:cNvPicPr>
          <p:nvPr userDrawn="1"/>
        </p:nvPicPr>
        <p:blipFill>
          <a:blip r:embed="rId2"/>
          <a:stretch>
            <a:fillRect/>
          </a:stretch>
        </p:blipFill>
        <p:spPr>
          <a:xfrm rot="5400000">
            <a:off x="8688103" y="-4171852"/>
            <a:ext cx="5329618" cy="7379470"/>
          </a:xfrm>
          <a:prstGeom prst="rect">
            <a:avLst/>
          </a:prstGeom>
        </p:spPr>
      </p:pic>
      <p:pic>
        <p:nvPicPr>
          <p:cNvPr id="8" name="图片 7"/>
          <p:cNvPicPr>
            <a:picLocks noChangeAspect="1"/>
          </p:cNvPicPr>
          <p:nvPr userDrawn="1"/>
        </p:nvPicPr>
        <p:blipFill>
          <a:blip r:embed="rId2"/>
          <a:stretch>
            <a:fillRect/>
          </a:stretch>
        </p:blipFill>
        <p:spPr>
          <a:xfrm rot="19527096">
            <a:off x="-2033952" y="2104863"/>
            <a:ext cx="6231624" cy="8628401"/>
          </a:xfrm>
          <a:prstGeom prst="rect">
            <a:avLst/>
          </a:prstGeom>
        </p:spPr>
      </p:pic>
    </p:spTree>
    <p:extLst>
      <p:ext uri="{BB962C8B-B14F-4D97-AF65-F5344CB8AC3E}">
        <p14:creationId xmlns:p14="http://schemas.microsoft.com/office/powerpoint/2010/main" val="143850775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0313750"/>
      </p:ext>
    </p:extLst>
  </p:cSld>
  <p:clrMap bg1="lt1" tx1="dk1" bg2="lt2" tx2="dk2" accent1="accent1" accent2="accent2" accent3="accent3" accent4="accent4" accent5="accent5" accent6="accent6" hlink="hlink" folHlink="folHlink"/>
  <p:sldLayoutIdLst>
    <p:sldLayoutId id="2147483691" r:id="rId1"/>
    <p:sldLayoutId id="2147483683" r:id="rId2"/>
    <p:sldLayoutId id="2147483684" r:id="rId3"/>
    <p:sldLayoutId id="2147483685" r:id="rId4"/>
    <p:sldLayoutId id="2147483686" r:id="rId5"/>
    <p:sldLayoutId id="2147483687" r:id="rId6"/>
    <p:sldLayoutId id="2147483679" r:id="rId7"/>
    <p:sldLayoutId id="2147483681" r:id="rId8"/>
    <p:sldLayoutId id="2147483689" r:id="rId9"/>
    <p:sldLayoutId id="2147483690" r:id="rId10"/>
    <p:sldLayoutId id="2147483692" r:id="rId11"/>
    <p:sldLayoutId id="2147483688" r:id="rId12"/>
    <p:sldLayoutId id="2147483662" r:id="rId13"/>
    <p:sldLayoutId id="2147483664" r:id="rId14"/>
    <p:sldLayoutId id="2147483663" r:id="rId15"/>
    <p:sldLayoutId id="214748366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14.png"/><Relationship Id="rId5" Type="http://schemas.openxmlformats.org/officeDocument/2006/relationships/image" Target="../media/image13.tiff"/><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52507" y="1813819"/>
            <a:ext cx="8886984" cy="1569660"/>
          </a:xfrm>
          <a:prstGeom prst="rect">
            <a:avLst/>
          </a:prstGeom>
          <a:noFill/>
        </p:spPr>
        <p:txBody>
          <a:bodyPr wrap="none" rtlCol="0">
            <a:spAutoFit/>
          </a:bodyPr>
          <a:lstStyle/>
          <a:p>
            <a:pPr algn="ctr"/>
            <a:r>
              <a:rPr kumimoji="1" lang="en-US" altLang="zh-CN" sz="4800" b="1" dirty="0">
                <a:solidFill>
                  <a:schemeClr val="bg1"/>
                </a:solidFill>
                <a:effectLst>
                  <a:outerShdw blurRad="38100" dist="38100" dir="2700000" algn="tl">
                    <a:srgbClr val="000000">
                      <a:alpha val="43137"/>
                    </a:srgbClr>
                  </a:outerShdw>
                </a:effectLst>
              </a:rPr>
              <a:t>DSOD: Learning Deeply Supervised </a:t>
            </a:r>
            <a:endParaRPr kumimoji="1" lang="en-US" altLang="zh-CN" sz="4800" b="1" dirty="0" smtClean="0">
              <a:solidFill>
                <a:schemeClr val="bg1"/>
              </a:solidFill>
              <a:effectLst>
                <a:outerShdw blurRad="38100" dist="38100" dir="2700000" algn="tl">
                  <a:srgbClr val="000000">
                    <a:alpha val="43137"/>
                  </a:srgbClr>
                </a:outerShdw>
              </a:effectLst>
            </a:endParaRPr>
          </a:p>
          <a:p>
            <a:pPr algn="ctr"/>
            <a:r>
              <a:rPr kumimoji="1" lang="en-US" altLang="zh-CN" sz="4800" b="1" dirty="0" smtClean="0">
                <a:solidFill>
                  <a:schemeClr val="bg1"/>
                </a:solidFill>
                <a:effectLst>
                  <a:outerShdw blurRad="38100" dist="38100" dir="2700000" algn="tl">
                    <a:srgbClr val="000000">
                      <a:alpha val="43137"/>
                    </a:srgbClr>
                  </a:outerShdw>
                </a:effectLst>
              </a:rPr>
              <a:t>Object </a:t>
            </a:r>
            <a:r>
              <a:rPr kumimoji="1" lang="en-US" altLang="zh-CN" sz="4800" b="1" dirty="0">
                <a:solidFill>
                  <a:schemeClr val="bg1"/>
                </a:solidFill>
                <a:effectLst>
                  <a:outerShdw blurRad="38100" dist="38100" dir="2700000" algn="tl">
                    <a:srgbClr val="000000">
                      <a:alpha val="43137"/>
                    </a:srgbClr>
                  </a:outerShdw>
                </a:effectLst>
              </a:rPr>
              <a:t>Detectors from Scratch</a:t>
            </a:r>
            <a:endParaRPr kumimoji="1" lang="zh-CN" altLang="en-US" sz="4800" b="1" dirty="0">
              <a:solidFill>
                <a:schemeClr val="bg1"/>
              </a:solidFill>
              <a:effectLst>
                <a:outerShdw blurRad="38100" dist="38100" dir="2700000" algn="tl">
                  <a:srgbClr val="000000">
                    <a:alpha val="43137"/>
                  </a:srgbClr>
                </a:outerShdw>
              </a:effectLst>
            </a:endParaRPr>
          </a:p>
        </p:txBody>
      </p:sp>
      <p:sp>
        <p:nvSpPr>
          <p:cNvPr id="4" name="矩形 3"/>
          <p:cNvSpPr/>
          <p:nvPr/>
        </p:nvSpPr>
        <p:spPr>
          <a:xfrm>
            <a:off x="6904236" y="3334802"/>
            <a:ext cx="3111173" cy="458908"/>
          </a:xfrm>
          <a:prstGeom prst="rect">
            <a:avLst/>
          </a:prstGeom>
          <a:noFill/>
        </p:spPr>
        <p:txBody>
          <a:bodyPr wrap="none" rtlCol="0">
            <a:spAutoFit/>
          </a:bodyPr>
          <a:lstStyle/>
          <a:p>
            <a:pPr algn="ctr">
              <a:lnSpc>
                <a:spcPct val="150000"/>
              </a:lnSpc>
            </a:pPr>
            <a:r>
              <a:rPr kumimoji="1" lang="en-US" altLang="zh-CN" b="1" dirty="0" smtClean="0">
                <a:solidFill>
                  <a:schemeClr val="bg1"/>
                </a:solidFill>
                <a:effectLst>
                  <a:outerShdw blurRad="38100" dist="38100" dir="2700000" algn="tl">
                    <a:srgbClr val="000000">
                      <a:alpha val="43137"/>
                    </a:srgbClr>
                  </a:outerShdw>
                </a:effectLst>
                <a:latin typeface="Microsoft YaHei" charset="0"/>
                <a:ea typeface="Microsoft YaHei" charset="0"/>
                <a:cs typeface="Microsoft YaHei" charset="0"/>
              </a:rPr>
              <a:t>Presented by Qixiang Ma</a:t>
            </a:r>
            <a:endParaRPr kumimoji="1" lang="zh-CN" altLang="en-US" b="1" dirty="0" smtClean="0">
              <a:solidFill>
                <a:schemeClr val="bg1"/>
              </a:solidFill>
              <a:effectLst>
                <a:outerShdw blurRad="38100" dist="38100" dir="2700000" algn="tl">
                  <a:srgbClr val="000000">
                    <a:alpha val="43137"/>
                  </a:srgbClr>
                </a:outerShdw>
              </a:effectLst>
              <a:latin typeface="Microsoft YaHei" charset="0"/>
              <a:ea typeface="Microsoft YaHei" charset="0"/>
              <a:cs typeface="Microsoft YaHei" charset="0"/>
            </a:endParaRPr>
          </a:p>
        </p:txBody>
      </p:sp>
    </p:spTree>
    <p:extLst>
      <p:ext uri="{BB962C8B-B14F-4D97-AF65-F5344CB8AC3E}">
        <p14:creationId xmlns:p14="http://schemas.microsoft.com/office/powerpoint/2010/main" val="20403328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8"/>
          <p:cNvSpPr txBox="1"/>
          <p:nvPr/>
        </p:nvSpPr>
        <p:spPr>
          <a:xfrm>
            <a:off x="2138849" y="1020861"/>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RoI pooling: just like </a:t>
            </a:r>
            <a:r>
              <a:rPr lang="en-US" altLang="zh-CN" b="1" dirty="0" smtClean="0">
                <a:solidFill>
                  <a:srgbClr val="FF0000"/>
                </a:solidFill>
                <a:latin typeface="Microsoft YaHei" charset="0"/>
                <a:ea typeface="Microsoft YaHei" charset="0"/>
                <a:cs typeface="Microsoft YaHei" charset="0"/>
              </a:rPr>
              <a:t>max pooling</a:t>
            </a:r>
            <a:endParaRPr lang="en-US" altLang="zh-CN" b="1" dirty="0">
              <a:solidFill>
                <a:srgbClr val="FF0000"/>
              </a:solidFill>
              <a:latin typeface="Microsoft YaHei" charset="0"/>
              <a:ea typeface="Microsoft YaHei" charset="0"/>
              <a:cs typeface="Microsoft YaHei" charset="0"/>
            </a:endParaRPr>
          </a:p>
        </p:txBody>
      </p:sp>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2.Review:Region of interest(</a:t>
            </a:r>
            <a:r>
              <a:rPr lang="en-US" altLang="zh-CN" sz="3200" dirty="0" err="1" smtClean="0">
                <a:solidFill>
                  <a:schemeClr val="tx1">
                    <a:lumMod val="50000"/>
                    <a:lumOff val="50000"/>
                  </a:schemeClr>
                </a:solidFill>
              </a:rPr>
              <a:t>RoI</a:t>
            </a:r>
            <a:r>
              <a:rPr lang="en-US" altLang="zh-CN" sz="3200" dirty="0" smtClean="0">
                <a:solidFill>
                  <a:schemeClr val="tx1">
                    <a:lumMod val="50000"/>
                    <a:lumOff val="50000"/>
                  </a:schemeClr>
                </a:solidFill>
              </a:rPr>
              <a:t>) pooling</a:t>
            </a:r>
            <a:endParaRPr lang="zh-CN" altLang="en-US" sz="3200" dirty="0">
              <a:solidFill>
                <a:schemeClr val="tx1">
                  <a:lumMod val="50000"/>
                  <a:lumOff val="50000"/>
                </a:schemeClr>
              </a:solidFill>
            </a:endParaRPr>
          </a:p>
        </p:txBody>
      </p:sp>
      <p:sp>
        <p:nvSpPr>
          <p:cNvPr id="21" name="矩形 20"/>
          <p:cNvSpPr/>
          <p:nvPr/>
        </p:nvSpPr>
        <p:spPr>
          <a:xfrm>
            <a:off x="6072807" y="430222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6388556" y="430222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6704305" y="430222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072807" y="460919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6388556" y="460919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6704305" y="460919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7020054" y="46093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7335803" y="46093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7020054" y="430222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7335803" y="430222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57058" y="429344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5757058" y="365493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757058" y="460919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5757058" y="397067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6072807" y="36563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6388556" y="36563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6704305" y="36563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6072807" y="397209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388556" y="397209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6704305" y="397209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7020054" y="36563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7335803" y="36563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7020054" y="397209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7335803" y="397209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5757057" y="3639419"/>
            <a:ext cx="1894495" cy="128566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651552" y="526639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7967301" y="526639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283050" y="526639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7651552" y="557336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7967301" y="557336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8283050" y="557336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598799" y="557350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8914548" y="557350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p:nvSpPr>
        <p:spPr>
          <a:xfrm>
            <a:off x="8598799" y="526639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p:nvSpPr>
        <p:spPr>
          <a:xfrm>
            <a:off x="8914548" y="526639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p:cNvSpPr/>
          <p:nvPr/>
        </p:nvSpPr>
        <p:spPr>
          <a:xfrm>
            <a:off x="7335803" y="525761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p:nvSpPr>
        <p:spPr>
          <a:xfrm>
            <a:off x="7335803" y="461910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7335803" y="557336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矩形 72"/>
          <p:cNvSpPr/>
          <p:nvPr/>
        </p:nvSpPr>
        <p:spPr>
          <a:xfrm>
            <a:off x="7335803" y="493485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7651552" y="462051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7967301" y="462051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8283050" y="462051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p:cNvSpPr/>
          <p:nvPr/>
        </p:nvSpPr>
        <p:spPr>
          <a:xfrm>
            <a:off x="7651552" y="493626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p:cNvSpPr/>
          <p:nvPr/>
        </p:nvSpPr>
        <p:spPr>
          <a:xfrm>
            <a:off x="7967301" y="493626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8283050" y="493626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8598799" y="462051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8914548" y="462051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8598799" y="493626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914548" y="493626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7335802" y="4603590"/>
            <a:ext cx="1894495" cy="128566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85" name="文本框 8"/>
              <p:cNvSpPr txBox="1"/>
              <p:nvPr/>
            </p:nvSpPr>
            <p:spPr>
              <a:xfrm>
                <a:off x="5689808" y="4915488"/>
                <a:ext cx="340583" cy="4545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lumMod val="50000"/>
                                </a:schemeClr>
                              </a:solidFill>
                              <a:latin typeface="Cambria Math" panose="02040503050406030204" pitchFamily="18" charset="0"/>
                              <a:ea typeface="Microsoft YaHei" charset="0"/>
                            </a:rPr>
                          </m:ctrlPr>
                        </m:sSubPr>
                        <m:e>
                          <m:r>
                            <a:rPr lang="en-US" altLang="zh-CN" b="1" i="1" smtClean="0">
                              <a:solidFill>
                                <a:schemeClr val="bg1">
                                  <a:lumMod val="50000"/>
                                </a:schemeClr>
                              </a:solidFill>
                              <a:latin typeface="Cambria Math" panose="02040503050406030204" pitchFamily="18" charset="0"/>
                              <a:ea typeface="Microsoft YaHei" charset="0"/>
                            </a:rPr>
                            <m:t>𝒓</m:t>
                          </m:r>
                        </m:e>
                        <m:sub>
                          <m:r>
                            <a:rPr lang="en-US" altLang="zh-CN" b="1" i="1" smtClean="0">
                              <a:solidFill>
                                <a:schemeClr val="bg1">
                                  <a:lumMod val="50000"/>
                                </a:schemeClr>
                              </a:solidFill>
                              <a:latin typeface="Cambria Math" panose="02040503050406030204" pitchFamily="18" charset="0"/>
                              <a:ea typeface="Microsoft YaHei" charset="0"/>
                            </a:rPr>
                            <m:t>𝟎</m:t>
                          </m:r>
                        </m:sub>
                      </m:sSub>
                    </m:oMath>
                  </m:oMathPara>
                </a14:m>
                <a:endParaRPr lang="en-US" altLang="zh-CN" b="1" dirty="0">
                  <a:solidFill>
                    <a:schemeClr val="bg1">
                      <a:lumMod val="50000"/>
                    </a:schemeClr>
                  </a:solidFill>
                  <a:latin typeface="Microsoft YaHei" charset="0"/>
                  <a:ea typeface="Microsoft YaHei" charset="0"/>
                  <a:cs typeface="Microsoft YaHei" charset="0"/>
                </a:endParaRPr>
              </a:p>
            </p:txBody>
          </p:sp>
        </mc:Choice>
        <mc:Fallback xmlns="">
          <p:sp>
            <p:nvSpPr>
              <p:cNvPr id="85" name="文本框 8"/>
              <p:cNvSpPr txBox="1">
                <a:spLocks noRot="1" noChangeAspect="1" noMove="1" noResize="1" noEditPoints="1" noAdjustHandles="1" noChangeArrowheads="1" noChangeShapeType="1" noTextEdit="1"/>
              </p:cNvSpPr>
              <p:nvPr/>
            </p:nvSpPr>
            <p:spPr>
              <a:xfrm>
                <a:off x="5689808" y="4915488"/>
                <a:ext cx="340583" cy="454548"/>
              </a:xfrm>
              <a:prstGeom prst="rect">
                <a:avLst/>
              </a:prstGeom>
              <a:blipFill rotWithShape="0">
                <a:blip r:embed="rId3"/>
                <a:stretch>
                  <a:fillRect r="-1071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6" name="文本框 8"/>
              <p:cNvSpPr txBox="1"/>
              <p:nvPr/>
            </p:nvSpPr>
            <p:spPr>
              <a:xfrm>
                <a:off x="7316226" y="5952567"/>
                <a:ext cx="340583" cy="4545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14:m>
                  <m:oMathPara xmlns:m="http://schemas.openxmlformats.org/officeDocument/2006/math">
                    <m:oMathParaPr>
                      <m:jc m:val="centerGroup"/>
                    </m:oMathParaPr>
                    <m:oMath xmlns:m="http://schemas.openxmlformats.org/officeDocument/2006/math">
                      <m:sSub>
                        <m:sSubPr>
                          <m:ctrlPr>
                            <a:rPr lang="en-US" altLang="zh-CN" b="1" i="1" smtClean="0">
                              <a:solidFill>
                                <a:schemeClr val="bg1">
                                  <a:lumMod val="50000"/>
                                </a:schemeClr>
                              </a:solidFill>
                              <a:latin typeface="Cambria Math" panose="02040503050406030204" pitchFamily="18" charset="0"/>
                              <a:ea typeface="Microsoft YaHei" charset="0"/>
                            </a:rPr>
                          </m:ctrlPr>
                        </m:sSubPr>
                        <m:e>
                          <m:r>
                            <a:rPr lang="en-US" altLang="zh-CN" b="1" i="1" smtClean="0">
                              <a:solidFill>
                                <a:schemeClr val="bg1">
                                  <a:lumMod val="50000"/>
                                </a:schemeClr>
                              </a:solidFill>
                              <a:latin typeface="Cambria Math" panose="02040503050406030204" pitchFamily="18" charset="0"/>
                              <a:ea typeface="Microsoft YaHei" charset="0"/>
                            </a:rPr>
                            <m:t>𝒓</m:t>
                          </m:r>
                        </m:e>
                        <m:sub>
                          <m:r>
                            <a:rPr lang="en-US" altLang="zh-CN" b="1" i="1" smtClean="0">
                              <a:solidFill>
                                <a:schemeClr val="bg1">
                                  <a:lumMod val="50000"/>
                                </a:schemeClr>
                              </a:solidFill>
                              <a:latin typeface="Cambria Math" panose="02040503050406030204" pitchFamily="18" charset="0"/>
                              <a:ea typeface="Microsoft YaHei" charset="0"/>
                            </a:rPr>
                            <m:t>𝟏</m:t>
                          </m:r>
                        </m:sub>
                      </m:sSub>
                    </m:oMath>
                  </m:oMathPara>
                </a14:m>
                <a:endParaRPr lang="en-US" altLang="zh-CN" b="1" dirty="0">
                  <a:solidFill>
                    <a:schemeClr val="bg1">
                      <a:lumMod val="50000"/>
                    </a:schemeClr>
                  </a:solidFill>
                  <a:latin typeface="Microsoft YaHei" charset="0"/>
                  <a:ea typeface="Microsoft YaHei" charset="0"/>
                  <a:cs typeface="Microsoft YaHei" charset="0"/>
                </a:endParaRPr>
              </a:p>
            </p:txBody>
          </p:sp>
        </mc:Choice>
        <mc:Fallback xmlns="">
          <p:sp>
            <p:nvSpPr>
              <p:cNvPr id="86" name="文本框 8"/>
              <p:cNvSpPr txBox="1">
                <a:spLocks noRot="1" noChangeAspect="1" noMove="1" noResize="1" noEditPoints="1" noAdjustHandles="1" noChangeArrowheads="1" noChangeShapeType="1" noTextEdit="1"/>
              </p:cNvSpPr>
              <p:nvPr/>
            </p:nvSpPr>
            <p:spPr>
              <a:xfrm>
                <a:off x="7316226" y="5952567"/>
                <a:ext cx="340583" cy="454548"/>
              </a:xfrm>
              <a:prstGeom prst="rect">
                <a:avLst/>
              </a:prstGeom>
              <a:blipFill rotWithShape="0">
                <a:blip r:embed="rId4"/>
                <a:stretch>
                  <a:fillRect r="-10714"/>
                </a:stretch>
              </a:blipFill>
            </p:spPr>
            <p:txBody>
              <a:bodyPr/>
              <a:lstStyle/>
              <a:p>
                <a:r>
                  <a:rPr lang="zh-CN" altLang="en-US">
                    <a:noFill/>
                  </a:rPr>
                  <a:t> </a:t>
                </a:r>
              </a:p>
            </p:txBody>
          </p:sp>
        </mc:Fallback>
      </mc:AlternateContent>
      <p:sp>
        <p:nvSpPr>
          <p:cNvPr id="87" name="矩形 86"/>
          <p:cNvSpPr/>
          <p:nvPr/>
        </p:nvSpPr>
        <p:spPr>
          <a:xfrm>
            <a:off x="6704305" y="4286428"/>
            <a:ext cx="947247" cy="64281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7338594" y="4619101"/>
            <a:ext cx="947247" cy="64281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10780024" y="2376906"/>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11095773" y="2376906"/>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10780024" y="269265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11095773" y="2692655"/>
            <a:ext cx="315749" cy="315749"/>
          </a:xfrm>
          <a:prstGeom prst="rect">
            <a:avLst/>
          </a:prstGeom>
          <a:solidFill>
            <a:schemeClr val="bg2">
              <a:lumMod val="90000"/>
            </a:schemeClr>
          </a:solid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10780024" y="3553589"/>
            <a:ext cx="315749" cy="315749"/>
          </a:xfrm>
          <a:prstGeom prst="rect">
            <a:avLst/>
          </a:prstGeom>
          <a:solidFill>
            <a:schemeClr val="bg2">
              <a:lumMod val="90000"/>
            </a:schemeClr>
          </a:solid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11095773" y="355358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10780024" y="386933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11095773" y="386933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曲线连接符 4"/>
          <p:cNvCxnSpPr>
            <a:stCxn id="58" idx="0"/>
          </p:cNvCxnSpPr>
          <p:nvPr/>
        </p:nvCxnSpPr>
        <p:spPr>
          <a:xfrm rot="5400000" flipH="1" flipV="1">
            <a:off x="8189846" y="1049242"/>
            <a:ext cx="1104636" cy="407571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曲线连接符 97"/>
          <p:cNvCxnSpPr>
            <a:stCxn id="37" idx="0"/>
            <a:endCxn id="92" idx="1"/>
          </p:cNvCxnSpPr>
          <p:nvPr/>
        </p:nvCxnSpPr>
        <p:spPr>
          <a:xfrm rot="5400000" flipH="1" flipV="1">
            <a:off x="8415324" y="1928885"/>
            <a:ext cx="1758803" cy="360209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9" name="曲线连接符 98"/>
          <p:cNvCxnSpPr>
            <a:stCxn id="37" idx="0"/>
            <a:endCxn id="94" idx="1"/>
          </p:cNvCxnSpPr>
          <p:nvPr/>
        </p:nvCxnSpPr>
        <p:spPr>
          <a:xfrm rot="5400000" flipH="1" flipV="1">
            <a:off x="8687917" y="2517226"/>
            <a:ext cx="897869" cy="328634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3" name="曲线连接符 102"/>
          <p:cNvCxnSpPr>
            <a:stCxn id="60" idx="0"/>
            <a:endCxn id="97" idx="2"/>
          </p:cNvCxnSpPr>
          <p:nvPr/>
        </p:nvCxnSpPr>
        <p:spPr>
          <a:xfrm rot="5400000" flipH="1" flipV="1">
            <a:off x="8990884" y="3003630"/>
            <a:ext cx="1081306" cy="3444221"/>
          </a:xfrm>
          <a:prstGeom prst="curvedConnector3">
            <a:avLst>
              <a:gd name="adj1" fmla="val -14304"/>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7" name="文本框 8"/>
              <p:cNvSpPr txBox="1"/>
              <p:nvPr/>
            </p:nvSpPr>
            <p:spPr>
              <a:xfrm>
                <a:off x="10753988" y="1857982"/>
                <a:ext cx="340583" cy="4639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14:m>
                  <m:oMathPara xmlns:m="http://schemas.openxmlformats.org/officeDocument/2006/math">
                    <m:oMathParaPr>
                      <m:jc m:val="centerGroup"/>
                    </m:oMathParaPr>
                    <m:oMath xmlns:m="http://schemas.openxmlformats.org/officeDocument/2006/math">
                      <m:sSubSup>
                        <m:sSubSupPr>
                          <m:ctrlPr>
                            <a:rPr lang="en-US" altLang="zh-CN" b="1" i="1" smtClean="0">
                              <a:solidFill>
                                <a:schemeClr val="bg1">
                                  <a:lumMod val="50000"/>
                                </a:schemeClr>
                              </a:solidFill>
                              <a:latin typeface="Cambria Math" panose="02040503050406030204" pitchFamily="18" charset="0"/>
                              <a:ea typeface="Microsoft YaHei" charset="0"/>
                            </a:rPr>
                          </m:ctrlPr>
                        </m:sSubSupPr>
                        <m:e>
                          <m:r>
                            <a:rPr lang="en-US" altLang="zh-CN" b="1" i="1" smtClean="0">
                              <a:solidFill>
                                <a:schemeClr val="bg1">
                                  <a:lumMod val="50000"/>
                                </a:schemeClr>
                              </a:solidFill>
                              <a:latin typeface="Cambria Math" panose="02040503050406030204" pitchFamily="18" charset="0"/>
                              <a:ea typeface="Microsoft YaHei" charset="0"/>
                            </a:rPr>
                            <m:t>𝒓</m:t>
                          </m:r>
                        </m:e>
                        <m:sub>
                          <m:r>
                            <a:rPr lang="en-US" altLang="zh-CN" b="1" i="1" smtClean="0">
                              <a:solidFill>
                                <a:schemeClr val="bg1">
                                  <a:lumMod val="50000"/>
                                </a:schemeClr>
                              </a:solidFill>
                              <a:latin typeface="Cambria Math" panose="02040503050406030204" pitchFamily="18" charset="0"/>
                              <a:ea typeface="Microsoft YaHei" charset="0"/>
                            </a:rPr>
                            <m:t>𝟎</m:t>
                          </m:r>
                        </m:sub>
                        <m:sup>
                          <m:r>
                            <a:rPr lang="en-US" altLang="zh-CN" b="1" i="1" smtClean="0">
                              <a:solidFill>
                                <a:schemeClr val="bg1">
                                  <a:lumMod val="50000"/>
                                </a:schemeClr>
                              </a:solidFill>
                              <a:latin typeface="Cambria Math" panose="02040503050406030204" pitchFamily="18" charset="0"/>
                              <a:ea typeface="Microsoft YaHei" charset="0"/>
                            </a:rPr>
                            <m:t>′</m:t>
                          </m:r>
                        </m:sup>
                      </m:sSubSup>
                    </m:oMath>
                  </m:oMathPara>
                </a14:m>
                <a:endParaRPr lang="en-US" altLang="zh-CN" b="1" dirty="0">
                  <a:solidFill>
                    <a:schemeClr val="bg1">
                      <a:lumMod val="50000"/>
                    </a:schemeClr>
                  </a:solidFill>
                  <a:latin typeface="Microsoft YaHei" charset="0"/>
                  <a:ea typeface="Microsoft YaHei" charset="0"/>
                  <a:cs typeface="Microsoft YaHei" charset="0"/>
                </a:endParaRPr>
              </a:p>
            </p:txBody>
          </p:sp>
        </mc:Choice>
        <mc:Fallback xmlns="">
          <p:sp>
            <p:nvSpPr>
              <p:cNvPr id="107" name="文本框 8"/>
              <p:cNvSpPr txBox="1">
                <a:spLocks noRot="1" noChangeAspect="1" noMove="1" noResize="1" noEditPoints="1" noAdjustHandles="1" noChangeArrowheads="1" noChangeShapeType="1" noTextEdit="1"/>
              </p:cNvSpPr>
              <p:nvPr/>
            </p:nvSpPr>
            <p:spPr>
              <a:xfrm>
                <a:off x="10753988" y="1857982"/>
                <a:ext cx="340583" cy="463910"/>
              </a:xfrm>
              <a:prstGeom prst="rect">
                <a:avLst/>
              </a:prstGeom>
              <a:blipFill rotWithShape="0">
                <a:blip r:embed="rId5"/>
                <a:stretch>
                  <a:fillRect r="-1071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8" name="文本框 8"/>
              <p:cNvSpPr txBox="1"/>
              <p:nvPr/>
            </p:nvSpPr>
            <p:spPr>
              <a:xfrm>
                <a:off x="10767608" y="4202272"/>
                <a:ext cx="340583" cy="4639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14:m>
                  <m:oMathPara xmlns:m="http://schemas.openxmlformats.org/officeDocument/2006/math">
                    <m:oMathParaPr>
                      <m:jc m:val="centerGroup"/>
                    </m:oMathParaPr>
                    <m:oMath xmlns:m="http://schemas.openxmlformats.org/officeDocument/2006/math">
                      <m:sSubSup>
                        <m:sSubSupPr>
                          <m:ctrlPr>
                            <a:rPr lang="en-US" altLang="zh-CN" b="1" i="1" smtClean="0">
                              <a:solidFill>
                                <a:schemeClr val="bg1">
                                  <a:lumMod val="50000"/>
                                </a:schemeClr>
                              </a:solidFill>
                              <a:latin typeface="Cambria Math" panose="02040503050406030204" pitchFamily="18" charset="0"/>
                              <a:ea typeface="Microsoft YaHei" charset="0"/>
                            </a:rPr>
                          </m:ctrlPr>
                        </m:sSubSupPr>
                        <m:e>
                          <m:r>
                            <a:rPr lang="en-US" altLang="zh-CN" b="1" i="1" smtClean="0">
                              <a:solidFill>
                                <a:schemeClr val="bg1">
                                  <a:lumMod val="50000"/>
                                </a:schemeClr>
                              </a:solidFill>
                              <a:latin typeface="Cambria Math" panose="02040503050406030204" pitchFamily="18" charset="0"/>
                              <a:ea typeface="Microsoft YaHei" charset="0"/>
                            </a:rPr>
                            <m:t>𝒓</m:t>
                          </m:r>
                        </m:e>
                        <m:sub>
                          <m:r>
                            <a:rPr lang="en-US" altLang="zh-CN" b="1" i="1" smtClean="0">
                              <a:solidFill>
                                <a:schemeClr val="bg1">
                                  <a:lumMod val="50000"/>
                                </a:schemeClr>
                              </a:solidFill>
                              <a:latin typeface="Cambria Math" panose="02040503050406030204" pitchFamily="18" charset="0"/>
                              <a:ea typeface="Microsoft YaHei" charset="0"/>
                            </a:rPr>
                            <m:t>𝟏</m:t>
                          </m:r>
                        </m:sub>
                        <m:sup>
                          <m:r>
                            <a:rPr lang="en-US" altLang="zh-CN" b="1" i="1" smtClean="0">
                              <a:solidFill>
                                <a:schemeClr val="bg1">
                                  <a:lumMod val="50000"/>
                                </a:schemeClr>
                              </a:solidFill>
                              <a:latin typeface="Cambria Math" panose="02040503050406030204" pitchFamily="18" charset="0"/>
                              <a:ea typeface="Microsoft YaHei" charset="0"/>
                            </a:rPr>
                            <m:t>′</m:t>
                          </m:r>
                        </m:sup>
                      </m:sSubSup>
                    </m:oMath>
                  </m:oMathPara>
                </a14:m>
                <a:endParaRPr lang="en-US" altLang="zh-CN" b="1" dirty="0">
                  <a:solidFill>
                    <a:schemeClr val="bg1">
                      <a:lumMod val="50000"/>
                    </a:schemeClr>
                  </a:solidFill>
                  <a:latin typeface="Microsoft YaHei" charset="0"/>
                  <a:ea typeface="Microsoft YaHei" charset="0"/>
                  <a:cs typeface="Microsoft YaHei" charset="0"/>
                </a:endParaRPr>
              </a:p>
            </p:txBody>
          </p:sp>
        </mc:Choice>
        <mc:Fallback xmlns="">
          <p:sp>
            <p:nvSpPr>
              <p:cNvPr id="108" name="文本框 8"/>
              <p:cNvSpPr txBox="1">
                <a:spLocks noRot="1" noChangeAspect="1" noMove="1" noResize="1" noEditPoints="1" noAdjustHandles="1" noChangeArrowheads="1" noChangeShapeType="1" noTextEdit="1"/>
              </p:cNvSpPr>
              <p:nvPr/>
            </p:nvSpPr>
            <p:spPr>
              <a:xfrm>
                <a:off x="10767608" y="4202272"/>
                <a:ext cx="340583" cy="463910"/>
              </a:xfrm>
              <a:prstGeom prst="rect">
                <a:avLst/>
              </a:prstGeom>
              <a:blipFill rotWithShape="0">
                <a:blip r:embed="rId6"/>
                <a:stretch>
                  <a:fillRect r="-1071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2" name="文本框 8"/>
              <p:cNvSpPr txBox="1"/>
              <p:nvPr/>
            </p:nvSpPr>
            <p:spPr>
              <a:xfrm>
                <a:off x="8412867" y="2674680"/>
                <a:ext cx="1763715"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14:m>
                  <m:oMath xmlns:m="http://schemas.openxmlformats.org/officeDocument/2006/math">
                    <m:sSubSup>
                      <m:sSubSupPr>
                        <m:ctrlPr>
                          <a:rPr lang="en-US" altLang="zh-CN" sz="1600" b="1" i="1" smtClean="0">
                            <a:solidFill>
                              <a:schemeClr val="bg1">
                                <a:lumMod val="50000"/>
                              </a:schemeClr>
                            </a:solidFill>
                            <a:latin typeface="Cambria Math" panose="02040503050406030204" pitchFamily="18" charset="0"/>
                            <a:ea typeface="Microsoft YaHei" charset="0"/>
                          </a:rPr>
                        </m:ctrlPr>
                      </m:sSubSupPr>
                      <m:e>
                        <m:r>
                          <a:rPr lang="en-US" altLang="zh-CN" sz="1600" b="1" i="1" smtClean="0">
                            <a:solidFill>
                              <a:schemeClr val="bg1">
                                <a:lumMod val="50000"/>
                              </a:schemeClr>
                            </a:solidFill>
                            <a:latin typeface="Cambria Math" panose="02040503050406030204" pitchFamily="18" charset="0"/>
                            <a:ea typeface="Microsoft YaHei" charset="0"/>
                          </a:rPr>
                          <m:t>𝒓</m:t>
                        </m:r>
                      </m:e>
                      <m:sub>
                        <m:r>
                          <a:rPr lang="en-US" altLang="zh-CN" sz="1600" b="1" i="1" smtClean="0">
                            <a:solidFill>
                              <a:schemeClr val="bg1">
                                <a:lumMod val="50000"/>
                              </a:schemeClr>
                            </a:solidFill>
                            <a:latin typeface="Cambria Math" panose="02040503050406030204" pitchFamily="18" charset="0"/>
                            <a:ea typeface="Microsoft YaHei" charset="0"/>
                          </a:rPr>
                          <m:t>𝟎</m:t>
                        </m:r>
                      </m:sub>
                      <m:sup>
                        <m:r>
                          <a:rPr lang="en-US" altLang="zh-CN" sz="1600" b="1" i="1" smtClean="0">
                            <a:solidFill>
                              <a:schemeClr val="bg1">
                                <a:lumMod val="50000"/>
                              </a:schemeClr>
                            </a:solidFill>
                            <a:latin typeface="Cambria Math" panose="02040503050406030204" pitchFamily="18" charset="0"/>
                            <a:ea typeface="Microsoft YaHei" charset="0"/>
                          </a:rPr>
                          <m:t>′</m:t>
                        </m:r>
                      </m:sup>
                    </m:sSubSup>
                  </m:oMath>
                </a14:m>
                <a:r>
                  <a:rPr lang="en-US" altLang="zh-CN" sz="1600" b="1" dirty="0" smtClean="0">
                    <a:solidFill>
                      <a:schemeClr val="bg1">
                        <a:lumMod val="50000"/>
                      </a:schemeClr>
                    </a:solidFill>
                    <a:latin typeface="Microsoft YaHei" charset="0"/>
                    <a:ea typeface="Microsoft YaHei" charset="0"/>
                    <a:cs typeface="Microsoft YaHei" charset="0"/>
                  </a:rPr>
                  <a:t>(</a:t>
                </a:r>
                <a:r>
                  <a:rPr lang="en-US" altLang="zh-CN" sz="1600" b="1" i="1" dirty="0" smtClean="0">
                    <a:solidFill>
                      <a:schemeClr val="bg1">
                        <a:lumMod val="50000"/>
                      </a:schemeClr>
                    </a:solidFill>
                    <a:latin typeface="Cambria Math" panose="02040503050406030204" pitchFamily="18" charset="0"/>
                    <a:ea typeface="Microsoft YaHei" charset="0"/>
                  </a:rPr>
                  <a:t>1,1</a:t>
                </a:r>
                <a:r>
                  <a:rPr lang="en-US" altLang="zh-CN" sz="1600" b="1" dirty="0" smtClean="0">
                    <a:solidFill>
                      <a:schemeClr val="bg1">
                        <a:lumMod val="50000"/>
                      </a:schemeClr>
                    </a:solidFill>
                    <a:latin typeface="Microsoft YaHei" charset="0"/>
                    <a:ea typeface="Microsoft YaHei" charset="0"/>
                    <a:cs typeface="Microsoft YaHei" charset="0"/>
                  </a:rPr>
                  <a:t>) = </a:t>
                </a:r>
                <a14:m>
                  <m:oMath xmlns:m="http://schemas.openxmlformats.org/officeDocument/2006/math">
                    <m:sSub>
                      <m:sSubPr>
                        <m:ctrlPr>
                          <a:rPr lang="en-US" altLang="zh-CN" sz="1600" b="1" i="1">
                            <a:solidFill>
                              <a:schemeClr val="bg1">
                                <a:lumMod val="50000"/>
                              </a:schemeClr>
                            </a:solidFill>
                            <a:latin typeface="Cambria Math" panose="02040503050406030204" pitchFamily="18" charset="0"/>
                            <a:ea typeface="Microsoft YaHei" charset="0"/>
                          </a:rPr>
                        </m:ctrlPr>
                      </m:sSubPr>
                      <m:e>
                        <m:r>
                          <a:rPr lang="en-US" altLang="zh-CN" sz="1600" b="1" i="1">
                            <a:solidFill>
                              <a:schemeClr val="bg1">
                                <a:lumMod val="50000"/>
                              </a:schemeClr>
                            </a:solidFill>
                            <a:latin typeface="Cambria Math" panose="02040503050406030204" pitchFamily="18" charset="0"/>
                            <a:ea typeface="Microsoft YaHei" charset="0"/>
                          </a:rPr>
                          <m:t>𝒓</m:t>
                        </m:r>
                      </m:e>
                      <m:sub>
                        <m:r>
                          <a:rPr lang="en-US" altLang="zh-CN" sz="1600" b="1" i="1">
                            <a:solidFill>
                              <a:schemeClr val="bg1">
                                <a:lumMod val="50000"/>
                              </a:schemeClr>
                            </a:solidFill>
                            <a:latin typeface="Cambria Math" panose="02040503050406030204" pitchFamily="18" charset="0"/>
                            <a:ea typeface="Microsoft YaHei" charset="0"/>
                          </a:rPr>
                          <m:t>𝟎</m:t>
                        </m:r>
                      </m:sub>
                    </m:sSub>
                  </m:oMath>
                </a14:m>
                <a:r>
                  <a:rPr lang="en-US" altLang="zh-CN" sz="1600" b="1" dirty="0" smtClean="0">
                    <a:solidFill>
                      <a:schemeClr val="bg1">
                        <a:lumMod val="50000"/>
                      </a:schemeClr>
                    </a:solidFill>
                    <a:latin typeface="Microsoft YaHei" charset="0"/>
                    <a:ea typeface="Microsoft YaHei" charset="0"/>
                    <a:cs typeface="Microsoft YaHei" charset="0"/>
                  </a:rPr>
                  <a:t>(</a:t>
                </a:r>
                <a:r>
                  <a:rPr lang="en-US" altLang="zh-CN" sz="1600" b="1" i="1" dirty="0" smtClean="0">
                    <a:solidFill>
                      <a:schemeClr val="bg1">
                        <a:lumMod val="50000"/>
                      </a:schemeClr>
                    </a:solidFill>
                    <a:latin typeface="Cambria Math" panose="02040503050406030204" pitchFamily="18" charset="0"/>
                    <a:ea typeface="Microsoft YaHei" charset="0"/>
                  </a:rPr>
                  <a:t>3,5</a:t>
                </a:r>
                <a:r>
                  <a:rPr lang="en-US" altLang="zh-CN" sz="1600" b="1" dirty="0" smtClean="0">
                    <a:solidFill>
                      <a:schemeClr val="bg1">
                        <a:lumMod val="50000"/>
                      </a:schemeClr>
                    </a:solidFill>
                    <a:latin typeface="Microsoft YaHei" charset="0"/>
                    <a:ea typeface="Microsoft YaHei" charset="0"/>
                    <a:cs typeface="Microsoft YaHei" charset="0"/>
                  </a:rPr>
                  <a:t>)</a:t>
                </a:r>
                <a:endParaRPr lang="en-US" altLang="zh-CN" sz="1600" b="1" dirty="0">
                  <a:solidFill>
                    <a:schemeClr val="bg1">
                      <a:lumMod val="50000"/>
                    </a:schemeClr>
                  </a:solidFill>
                  <a:latin typeface="Microsoft YaHei" charset="0"/>
                  <a:ea typeface="Microsoft YaHei" charset="0"/>
                  <a:cs typeface="Microsoft YaHei" charset="0"/>
                </a:endParaRPr>
              </a:p>
            </p:txBody>
          </p:sp>
        </mc:Choice>
        <mc:Fallback xmlns="">
          <p:sp>
            <p:nvSpPr>
              <p:cNvPr id="112" name="文本框 8"/>
              <p:cNvSpPr txBox="1">
                <a:spLocks noRot="1" noChangeAspect="1" noMove="1" noResize="1" noEditPoints="1" noAdjustHandles="1" noChangeArrowheads="1" noChangeShapeType="1" noTextEdit="1"/>
              </p:cNvSpPr>
              <p:nvPr/>
            </p:nvSpPr>
            <p:spPr>
              <a:xfrm>
                <a:off x="8412867" y="2674680"/>
                <a:ext cx="1763715" cy="412421"/>
              </a:xfrm>
              <a:prstGeom prst="rect">
                <a:avLst/>
              </a:prstGeom>
              <a:blipFill rotWithShape="0">
                <a:blip r:embed="rId7"/>
                <a:stretch>
                  <a:fillRect r="-346" b="-1194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4" name="文本框 8"/>
              <p:cNvSpPr txBox="1"/>
              <p:nvPr/>
            </p:nvSpPr>
            <p:spPr>
              <a:xfrm>
                <a:off x="8406660" y="3852933"/>
                <a:ext cx="1763715"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14:m>
                  <m:oMath xmlns:m="http://schemas.openxmlformats.org/officeDocument/2006/math">
                    <m:sSubSup>
                      <m:sSubSupPr>
                        <m:ctrlPr>
                          <a:rPr lang="en-US" altLang="zh-CN" sz="1600" b="1" i="1" smtClean="0">
                            <a:solidFill>
                              <a:schemeClr val="bg1">
                                <a:lumMod val="50000"/>
                              </a:schemeClr>
                            </a:solidFill>
                            <a:latin typeface="Cambria Math" panose="02040503050406030204" pitchFamily="18" charset="0"/>
                            <a:ea typeface="Microsoft YaHei" charset="0"/>
                          </a:rPr>
                        </m:ctrlPr>
                      </m:sSubSupPr>
                      <m:e>
                        <m:r>
                          <a:rPr lang="en-US" altLang="zh-CN" sz="1600" b="1" i="1" smtClean="0">
                            <a:solidFill>
                              <a:schemeClr val="bg1">
                                <a:lumMod val="50000"/>
                              </a:schemeClr>
                            </a:solidFill>
                            <a:latin typeface="Cambria Math" panose="02040503050406030204" pitchFamily="18" charset="0"/>
                            <a:ea typeface="Microsoft YaHei" charset="0"/>
                          </a:rPr>
                          <m:t>𝒓</m:t>
                        </m:r>
                      </m:e>
                      <m:sub>
                        <m:r>
                          <a:rPr lang="en-US" altLang="zh-CN" sz="1600" b="1" i="1" smtClean="0">
                            <a:solidFill>
                              <a:schemeClr val="bg1">
                                <a:lumMod val="50000"/>
                              </a:schemeClr>
                            </a:solidFill>
                            <a:latin typeface="Cambria Math" panose="02040503050406030204" pitchFamily="18" charset="0"/>
                            <a:ea typeface="Microsoft YaHei" charset="0"/>
                          </a:rPr>
                          <m:t>𝟏</m:t>
                        </m:r>
                      </m:sub>
                      <m:sup>
                        <m:r>
                          <a:rPr lang="en-US" altLang="zh-CN" sz="1600" b="1" i="1" smtClean="0">
                            <a:solidFill>
                              <a:schemeClr val="bg1">
                                <a:lumMod val="50000"/>
                              </a:schemeClr>
                            </a:solidFill>
                            <a:latin typeface="Cambria Math" panose="02040503050406030204" pitchFamily="18" charset="0"/>
                            <a:ea typeface="Microsoft YaHei" charset="0"/>
                          </a:rPr>
                          <m:t>′</m:t>
                        </m:r>
                      </m:sup>
                    </m:sSubSup>
                  </m:oMath>
                </a14:m>
                <a:r>
                  <a:rPr lang="en-US" altLang="zh-CN" sz="1600" b="1" dirty="0" smtClean="0">
                    <a:solidFill>
                      <a:schemeClr val="bg1">
                        <a:lumMod val="50000"/>
                      </a:schemeClr>
                    </a:solidFill>
                    <a:latin typeface="Microsoft YaHei" charset="0"/>
                    <a:ea typeface="Microsoft YaHei" charset="0"/>
                    <a:cs typeface="Microsoft YaHei" charset="0"/>
                  </a:rPr>
                  <a:t>(</a:t>
                </a:r>
                <a:r>
                  <a:rPr lang="en-US" altLang="zh-CN" sz="1600" b="1" i="1" dirty="0" smtClean="0">
                    <a:solidFill>
                      <a:schemeClr val="bg1">
                        <a:lumMod val="50000"/>
                      </a:schemeClr>
                    </a:solidFill>
                    <a:latin typeface="Cambria Math" panose="02040503050406030204" pitchFamily="18" charset="0"/>
                    <a:ea typeface="Microsoft YaHei" charset="0"/>
                  </a:rPr>
                  <a:t>0,0</a:t>
                </a:r>
                <a:r>
                  <a:rPr lang="en-US" altLang="zh-CN" sz="1600" b="1" dirty="0" smtClean="0">
                    <a:solidFill>
                      <a:schemeClr val="bg1">
                        <a:lumMod val="50000"/>
                      </a:schemeClr>
                    </a:solidFill>
                    <a:latin typeface="Microsoft YaHei" charset="0"/>
                    <a:ea typeface="Microsoft YaHei" charset="0"/>
                    <a:cs typeface="Microsoft YaHei" charset="0"/>
                  </a:rPr>
                  <a:t>) = </a:t>
                </a:r>
                <a14:m>
                  <m:oMath xmlns:m="http://schemas.openxmlformats.org/officeDocument/2006/math">
                    <m:sSub>
                      <m:sSubPr>
                        <m:ctrlPr>
                          <a:rPr lang="en-US" altLang="zh-CN" sz="1600" b="1" i="1">
                            <a:solidFill>
                              <a:schemeClr val="bg1">
                                <a:lumMod val="50000"/>
                              </a:schemeClr>
                            </a:solidFill>
                            <a:latin typeface="Cambria Math" panose="02040503050406030204" pitchFamily="18" charset="0"/>
                            <a:ea typeface="Microsoft YaHei" charset="0"/>
                          </a:rPr>
                        </m:ctrlPr>
                      </m:sSubPr>
                      <m:e>
                        <m:r>
                          <a:rPr lang="en-US" altLang="zh-CN" sz="1600" b="1" i="1">
                            <a:solidFill>
                              <a:schemeClr val="bg1">
                                <a:lumMod val="50000"/>
                              </a:schemeClr>
                            </a:solidFill>
                            <a:latin typeface="Cambria Math" panose="02040503050406030204" pitchFamily="18" charset="0"/>
                            <a:ea typeface="Microsoft YaHei" charset="0"/>
                          </a:rPr>
                          <m:t>𝒓</m:t>
                        </m:r>
                      </m:e>
                      <m:sub>
                        <m:r>
                          <a:rPr lang="en-US" altLang="zh-CN" sz="1600" b="1" i="1" smtClean="0">
                            <a:solidFill>
                              <a:schemeClr val="bg1">
                                <a:lumMod val="50000"/>
                              </a:schemeClr>
                            </a:solidFill>
                            <a:latin typeface="Cambria Math" panose="02040503050406030204" pitchFamily="18" charset="0"/>
                            <a:ea typeface="Microsoft YaHei" charset="0"/>
                          </a:rPr>
                          <m:t>𝟏</m:t>
                        </m:r>
                      </m:sub>
                    </m:sSub>
                  </m:oMath>
                </a14:m>
                <a:r>
                  <a:rPr lang="en-US" altLang="zh-CN" sz="1600" b="1" dirty="0" smtClean="0">
                    <a:solidFill>
                      <a:schemeClr val="bg1">
                        <a:lumMod val="50000"/>
                      </a:schemeClr>
                    </a:solidFill>
                    <a:latin typeface="Microsoft YaHei" charset="0"/>
                    <a:ea typeface="Microsoft YaHei" charset="0"/>
                    <a:cs typeface="Microsoft YaHei" charset="0"/>
                  </a:rPr>
                  <a:t>(</a:t>
                </a:r>
                <a:r>
                  <a:rPr lang="en-US" altLang="zh-CN" sz="1600" b="1" i="1" dirty="0" smtClean="0">
                    <a:solidFill>
                      <a:schemeClr val="bg1">
                        <a:lumMod val="50000"/>
                      </a:schemeClr>
                    </a:solidFill>
                    <a:latin typeface="Cambria Math" panose="02040503050406030204" pitchFamily="18" charset="0"/>
                    <a:ea typeface="Microsoft YaHei" charset="0"/>
                  </a:rPr>
                  <a:t>0,0</a:t>
                </a:r>
                <a:r>
                  <a:rPr lang="en-US" altLang="zh-CN" sz="1600" b="1" dirty="0" smtClean="0">
                    <a:solidFill>
                      <a:schemeClr val="bg1">
                        <a:lumMod val="50000"/>
                      </a:schemeClr>
                    </a:solidFill>
                    <a:latin typeface="Microsoft YaHei" charset="0"/>
                    <a:ea typeface="Microsoft YaHei" charset="0"/>
                    <a:cs typeface="Microsoft YaHei" charset="0"/>
                  </a:rPr>
                  <a:t>)</a:t>
                </a:r>
                <a:endParaRPr lang="en-US" altLang="zh-CN" sz="1600" b="1" dirty="0">
                  <a:solidFill>
                    <a:schemeClr val="bg1">
                      <a:lumMod val="50000"/>
                    </a:schemeClr>
                  </a:solidFill>
                  <a:latin typeface="Microsoft YaHei" charset="0"/>
                  <a:ea typeface="Microsoft YaHei" charset="0"/>
                  <a:cs typeface="Microsoft YaHei" charset="0"/>
                </a:endParaRPr>
              </a:p>
            </p:txBody>
          </p:sp>
        </mc:Choice>
        <mc:Fallback xmlns="">
          <p:sp>
            <p:nvSpPr>
              <p:cNvPr id="114" name="文本框 8"/>
              <p:cNvSpPr txBox="1">
                <a:spLocks noRot="1" noChangeAspect="1" noMove="1" noResize="1" noEditPoints="1" noAdjustHandles="1" noChangeArrowheads="1" noChangeShapeType="1" noTextEdit="1"/>
              </p:cNvSpPr>
              <p:nvPr/>
            </p:nvSpPr>
            <p:spPr>
              <a:xfrm>
                <a:off x="8406660" y="3852933"/>
                <a:ext cx="1763715" cy="412421"/>
              </a:xfrm>
              <a:prstGeom prst="rect">
                <a:avLst/>
              </a:prstGeom>
              <a:blipFill rotWithShape="0">
                <a:blip r:embed="rId8"/>
                <a:stretch>
                  <a:fillRect r="-346" b="-10294"/>
                </a:stretch>
              </a:blipFill>
            </p:spPr>
            <p:txBody>
              <a:bodyPr/>
              <a:lstStyle/>
              <a:p>
                <a:r>
                  <a:rPr lang="zh-CN" altLang="en-US">
                    <a:noFill/>
                  </a:rPr>
                  <a:t> </a:t>
                </a:r>
              </a:p>
            </p:txBody>
          </p:sp>
        </mc:Fallback>
      </mc:AlternateContent>
      <p:sp>
        <p:nvSpPr>
          <p:cNvPr id="115" name="文本框 8"/>
          <p:cNvSpPr txBox="1"/>
          <p:nvPr/>
        </p:nvSpPr>
        <p:spPr>
          <a:xfrm>
            <a:off x="7177928" y="2190719"/>
            <a:ext cx="1763715" cy="381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b="1" dirty="0">
                <a:solidFill>
                  <a:schemeClr val="tx1">
                    <a:lumMod val="50000"/>
                    <a:lumOff val="50000"/>
                  </a:schemeClr>
                </a:solidFill>
                <a:latin typeface="Microsoft YaHei" charset="0"/>
                <a:ea typeface="Microsoft YaHei" charset="0"/>
                <a:cs typeface="Microsoft YaHei" charset="0"/>
              </a:rPr>
              <a:t>RoI pooling</a:t>
            </a:r>
            <a:endParaRPr lang="en-US" altLang="zh-CN" sz="1600" b="1" dirty="0">
              <a:solidFill>
                <a:schemeClr val="bg1">
                  <a:lumMod val="50000"/>
                </a:schemeClr>
              </a:solidFill>
              <a:latin typeface="Microsoft YaHei" charset="0"/>
              <a:ea typeface="Microsoft YaHei" charset="0"/>
              <a:cs typeface="Microsoft YaHei" charset="0"/>
            </a:endParaRPr>
          </a:p>
        </p:txBody>
      </p:sp>
      <p:sp>
        <p:nvSpPr>
          <p:cNvPr id="116" name="文本框 8"/>
          <p:cNvSpPr txBox="1"/>
          <p:nvPr/>
        </p:nvSpPr>
        <p:spPr>
          <a:xfrm>
            <a:off x="10124396" y="5349984"/>
            <a:ext cx="1763715" cy="381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b="1" dirty="0">
                <a:solidFill>
                  <a:schemeClr val="tx1">
                    <a:lumMod val="50000"/>
                    <a:lumOff val="50000"/>
                  </a:schemeClr>
                </a:solidFill>
                <a:latin typeface="Microsoft YaHei" charset="0"/>
                <a:ea typeface="Microsoft YaHei" charset="0"/>
                <a:cs typeface="Microsoft YaHei" charset="0"/>
              </a:rPr>
              <a:t>RoI pooling</a:t>
            </a:r>
            <a:endParaRPr lang="en-US" altLang="zh-CN" sz="1600" b="1" dirty="0">
              <a:solidFill>
                <a:schemeClr val="bg1">
                  <a:lumMod val="50000"/>
                </a:schemeClr>
              </a:solidFill>
              <a:latin typeface="Microsoft YaHei" charset="0"/>
              <a:ea typeface="Microsoft YaHei" charset="0"/>
              <a:cs typeface="Microsoft YaHei" charset="0"/>
            </a:endParaRPr>
          </a:p>
        </p:txBody>
      </p:sp>
      <p:sp>
        <p:nvSpPr>
          <p:cNvPr id="117" name="矩形 116"/>
          <p:cNvSpPr/>
          <p:nvPr/>
        </p:nvSpPr>
        <p:spPr>
          <a:xfrm>
            <a:off x="7331757" y="4615943"/>
            <a:ext cx="315749" cy="315749"/>
          </a:xfrm>
          <a:prstGeom prst="rect">
            <a:avLst/>
          </a:prstGeom>
          <a:solidFill>
            <a:srgbClr val="C0000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文本框 8"/>
          <p:cNvSpPr txBox="1"/>
          <p:nvPr/>
        </p:nvSpPr>
        <p:spPr>
          <a:xfrm>
            <a:off x="5646281" y="5424267"/>
            <a:ext cx="1763715" cy="381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b="1" dirty="0" smtClean="0">
                <a:solidFill>
                  <a:schemeClr val="bg1">
                    <a:lumMod val="50000"/>
                  </a:schemeClr>
                </a:solidFill>
                <a:latin typeface="Microsoft YaHei" charset="0"/>
                <a:ea typeface="Microsoft YaHei" charset="0"/>
                <a:cs typeface="Microsoft YaHei" charset="0"/>
              </a:rPr>
              <a:t>Feature map</a:t>
            </a:r>
            <a:endParaRPr lang="en-US" altLang="zh-CN" sz="1600" b="1" dirty="0">
              <a:solidFill>
                <a:schemeClr val="bg1">
                  <a:lumMod val="50000"/>
                </a:schemeClr>
              </a:solidFill>
              <a:latin typeface="Microsoft YaHei" charset="0"/>
              <a:ea typeface="Microsoft YaHei" charset="0"/>
              <a:cs typeface="Microsoft YaHei" charset="0"/>
            </a:endParaRPr>
          </a:p>
        </p:txBody>
      </p:sp>
      <p:pic>
        <p:nvPicPr>
          <p:cNvPr id="119" name="图片 118"/>
          <p:cNvPicPr>
            <a:picLocks noChangeAspect="1"/>
          </p:cNvPicPr>
          <p:nvPr/>
        </p:nvPicPr>
        <p:blipFill>
          <a:blip r:embed="rId9"/>
          <a:stretch>
            <a:fillRect/>
          </a:stretch>
        </p:blipFill>
        <p:spPr>
          <a:xfrm>
            <a:off x="620056" y="2955428"/>
            <a:ext cx="2748136" cy="2735644"/>
          </a:xfrm>
          <a:prstGeom prst="rect">
            <a:avLst/>
          </a:prstGeom>
        </p:spPr>
      </p:pic>
      <p:sp>
        <p:nvSpPr>
          <p:cNvPr id="120" name="右箭头 119"/>
          <p:cNvSpPr/>
          <p:nvPr/>
        </p:nvSpPr>
        <p:spPr>
          <a:xfrm>
            <a:off x="4300893" y="4214158"/>
            <a:ext cx="734518" cy="3297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文本框 8"/>
          <p:cNvSpPr txBox="1"/>
          <p:nvPr/>
        </p:nvSpPr>
        <p:spPr>
          <a:xfrm>
            <a:off x="3517065" y="4561884"/>
            <a:ext cx="230217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RoI Pooling layer</a:t>
            </a:r>
            <a:endParaRPr lang="en-US" altLang="zh-CN" b="1" dirty="0">
              <a:solidFill>
                <a:schemeClr val="tx1">
                  <a:lumMod val="50000"/>
                  <a:lumOff val="50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7490522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500"/>
                                        <p:tgtEl>
                                          <p:spTgt spid="36"/>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37"/>
                                        </p:tgtEl>
                                        <p:attrNameLst>
                                          <p:attrName>style.visibility</p:attrName>
                                        </p:attrNameLst>
                                      </p:cBhvr>
                                      <p:to>
                                        <p:strVal val="visible"/>
                                      </p:to>
                                    </p:set>
                                  </p:childTnLst>
                                </p:cTn>
                              </p:par>
                              <p:par>
                                <p:cTn id="30" presetID="10" presetClass="entr" presetSubtype="0" fill="hold" grpId="0" nodeType="with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500"/>
                                        <p:tgtEl>
                                          <p:spTgt spid="3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500"/>
                                        <p:tgtEl>
                                          <p:spTgt spid="3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0"/>
                                        </p:tgtEl>
                                        <p:attrNameLst>
                                          <p:attrName>style.visibility</p:attrName>
                                        </p:attrNameLst>
                                      </p:cBhvr>
                                      <p:to>
                                        <p:strVal val="visible"/>
                                      </p:to>
                                    </p:set>
                                    <p:animEffect transition="in" filter="fade">
                                      <p:cBhvr>
                                        <p:cTn id="38" dur="500"/>
                                        <p:tgtEl>
                                          <p:spTgt spid="4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fade">
                                      <p:cBhvr>
                                        <p:cTn id="41" dur="500"/>
                                        <p:tgtEl>
                                          <p:spTgt spid="4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2"/>
                                        </p:tgtEl>
                                        <p:attrNameLst>
                                          <p:attrName>style.visibility</p:attrName>
                                        </p:attrNameLst>
                                      </p:cBhvr>
                                      <p:to>
                                        <p:strVal val="visible"/>
                                      </p:to>
                                    </p:set>
                                    <p:animEffect transition="in" filter="fade">
                                      <p:cBhvr>
                                        <p:cTn id="44" dur="500"/>
                                        <p:tgtEl>
                                          <p:spTgt spid="4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500"/>
                                        <p:tgtEl>
                                          <p:spTgt spid="43"/>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5"/>
                                        </p:tgtEl>
                                        <p:attrNameLst>
                                          <p:attrName>style.visibility</p:attrName>
                                        </p:attrNameLst>
                                      </p:cBhvr>
                                      <p:to>
                                        <p:strVal val="visible"/>
                                      </p:to>
                                    </p:set>
                                    <p:animEffect transition="in" filter="fade">
                                      <p:cBhvr>
                                        <p:cTn id="50" dur="500"/>
                                        <p:tgtEl>
                                          <p:spTgt spid="4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6"/>
                                        </p:tgtEl>
                                        <p:attrNameLst>
                                          <p:attrName>style.visibility</p:attrName>
                                        </p:attrNameLst>
                                      </p:cBhvr>
                                      <p:to>
                                        <p:strVal val="visible"/>
                                      </p:to>
                                    </p:set>
                                    <p:animEffect transition="in" filter="fade">
                                      <p:cBhvr>
                                        <p:cTn id="53" dur="500"/>
                                        <p:tgtEl>
                                          <p:spTgt spid="4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7"/>
                                        </p:tgtEl>
                                        <p:attrNameLst>
                                          <p:attrName>style.visibility</p:attrName>
                                        </p:attrNameLst>
                                      </p:cBhvr>
                                      <p:to>
                                        <p:strVal val="visible"/>
                                      </p:to>
                                    </p:set>
                                    <p:animEffect transition="in" filter="fade">
                                      <p:cBhvr>
                                        <p:cTn id="56" dur="500"/>
                                        <p:tgtEl>
                                          <p:spTgt spid="4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8"/>
                                        </p:tgtEl>
                                        <p:attrNameLst>
                                          <p:attrName>style.visibility</p:attrName>
                                        </p:attrNameLst>
                                      </p:cBhvr>
                                      <p:to>
                                        <p:strVal val="visible"/>
                                      </p:to>
                                    </p:set>
                                    <p:animEffect transition="in" filter="fade">
                                      <p:cBhvr>
                                        <p:cTn id="59" dur="500"/>
                                        <p:tgtEl>
                                          <p:spTgt spid="4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fade">
                                      <p:cBhvr>
                                        <p:cTn id="62" dur="500"/>
                                        <p:tgtEl>
                                          <p:spTgt spid="4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0"/>
                                        </p:tgtEl>
                                        <p:attrNameLst>
                                          <p:attrName>style.visibility</p:attrName>
                                        </p:attrNameLst>
                                      </p:cBhvr>
                                      <p:to>
                                        <p:strVal val="visible"/>
                                      </p:to>
                                    </p:set>
                                    <p:animEffect transition="in" filter="fade">
                                      <p:cBhvr>
                                        <p:cTn id="65" dur="500"/>
                                        <p:tgtEl>
                                          <p:spTgt spid="50"/>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1"/>
                                        </p:tgtEl>
                                        <p:attrNameLst>
                                          <p:attrName>style.visibility</p:attrName>
                                        </p:attrNameLst>
                                      </p:cBhvr>
                                      <p:to>
                                        <p:strVal val="visible"/>
                                      </p:to>
                                    </p:set>
                                    <p:animEffect transition="in" filter="fade">
                                      <p:cBhvr>
                                        <p:cTn id="68" dur="500"/>
                                        <p:tgtEl>
                                          <p:spTgt spid="51"/>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52"/>
                                        </p:tgtEl>
                                        <p:attrNameLst>
                                          <p:attrName>style.visibility</p:attrName>
                                        </p:attrNameLst>
                                      </p:cBhvr>
                                      <p:to>
                                        <p:strVal val="visible"/>
                                      </p:to>
                                    </p:set>
                                    <p:animEffect transition="in" filter="fade">
                                      <p:cBhvr>
                                        <p:cTn id="71" dur="500"/>
                                        <p:tgtEl>
                                          <p:spTgt spid="5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3"/>
                                        </p:tgtEl>
                                        <p:attrNameLst>
                                          <p:attrName>style.visibility</p:attrName>
                                        </p:attrNameLst>
                                      </p:cBhvr>
                                      <p:to>
                                        <p:strVal val="visible"/>
                                      </p:to>
                                    </p:set>
                                    <p:animEffect transition="in" filter="fade">
                                      <p:cBhvr>
                                        <p:cTn id="74" dur="500"/>
                                        <p:tgtEl>
                                          <p:spTgt spid="5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4"/>
                                        </p:tgtEl>
                                        <p:attrNameLst>
                                          <p:attrName>style.visibility</p:attrName>
                                        </p:attrNameLst>
                                      </p:cBhvr>
                                      <p:to>
                                        <p:strVal val="visible"/>
                                      </p:to>
                                    </p:set>
                                    <p:animEffect transition="in" filter="fade">
                                      <p:cBhvr>
                                        <p:cTn id="77" dur="500"/>
                                        <p:tgtEl>
                                          <p:spTgt spid="5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58"/>
                                        </p:tgtEl>
                                        <p:attrNameLst>
                                          <p:attrName>style.visibility</p:attrName>
                                        </p:attrNameLst>
                                      </p:cBhvr>
                                      <p:to>
                                        <p:strVal val="visible"/>
                                      </p:to>
                                    </p:set>
                                    <p:animEffect transition="in" filter="fade">
                                      <p:cBhvr>
                                        <p:cTn id="80" dur="500"/>
                                        <p:tgtEl>
                                          <p:spTgt spid="58"/>
                                        </p:tgtEl>
                                      </p:cBhvr>
                                    </p:animEffect>
                                  </p:childTnLst>
                                </p:cTn>
                              </p:par>
                              <p:par>
                                <p:cTn id="81" presetID="1" presetClass="entr" presetSubtype="0" fill="hold" grpId="0" nodeType="withEffect">
                                  <p:stCondLst>
                                    <p:cond delay="0"/>
                                  </p:stCondLst>
                                  <p:childTnLst>
                                    <p:set>
                                      <p:cBhvr>
                                        <p:cTn id="82" dur="1" fill="hold">
                                          <p:stCondLst>
                                            <p:cond delay="0"/>
                                          </p:stCondLst>
                                        </p:cTn>
                                        <p:tgtEl>
                                          <p:spTgt spid="71"/>
                                        </p:tgtEl>
                                        <p:attrNameLst>
                                          <p:attrName>style.visibility</p:attrName>
                                        </p:attrNameLst>
                                      </p:cBhvr>
                                      <p:to>
                                        <p:strVal val="visible"/>
                                      </p:to>
                                    </p:set>
                                  </p:childTnLst>
                                </p:cTn>
                              </p:par>
                              <p:par>
                                <p:cTn id="83" presetID="10" presetClass="entr" presetSubtype="0" fill="hold" grpId="0" nodeType="withEffect">
                                  <p:stCondLst>
                                    <p:cond delay="0"/>
                                  </p:stCondLst>
                                  <p:childTnLst>
                                    <p:set>
                                      <p:cBhvr>
                                        <p:cTn id="84" dur="1" fill="hold">
                                          <p:stCondLst>
                                            <p:cond delay="0"/>
                                          </p:stCondLst>
                                        </p:cTn>
                                        <p:tgtEl>
                                          <p:spTgt spid="85"/>
                                        </p:tgtEl>
                                        <p:attrNameLst>
                                          <p:attrName>style.visibility</p:attrName>
                                        </p:attrNameLst>
                                      </p:cBhvr>
                                      <p:to>
                                        <p:strVal val="visible"/>
                                      </p:to>
                                    </p:set>
                                    <p:animEffect transition="in" filter="fade">
                                      <p:cBhvr>
                                        <p:cTn id="85" dur="500"/>
                                        <p:tgtEl>
                                          <p:spTgt spid="85"/>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18"/>
                                        </p:tgtEl>
                                        <p:attrNameLst>
                                          <p:attrName>style.visibility</p:attrName>
                                        </p:attrNameLst>
                                      </p:cBhvr>
                                      <p:to>
                                        <p:strVal val="visible"/>
                                      </p:to>
                                    </p:set>
                                    <p:animEffect transition="in" filter="fade">
                                      <p:cBhvr>
                                        <p:cTn id="88" dur="500"/>
                                        <p:tgtEl>
                                          <p:spTgt spid="118"/>
                                        </p:tgtEl>
                                      </p:cBhvr>
                                    </p:animEffec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87"/>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117"/>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115"/>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5"/>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112"/>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98"/>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89"/>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90"/>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91"/>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92"/>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107"/>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grpId="0" nodeType="clickEffect">
                                  <p:stCondLst>
                                    <p:cond delay="0"/>
                                  </p:stCondLst>
                                  <p:childTnLst>
                                    <p:set>
                                      <p:cBhvr>
                                        <p:cTn id="124" dur="1" fill="hold">
                                          <p:stCondLst>
                                            <p:cond delay="0"/>
                                          </p:stCondLst>
                                        </p:cTn>
                                        <p:tgtEl>
                                          <p:spTgt spid="86"/>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60"/>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61"/>
                                        </p:tgtEl>
                                        <p:attrNameLst>
                                          <p:attrName>style.visibility</p:attrName>
                                        </p:attrNameLst>
                                      </p:cBhvr>
                                      <p:to>
                                        <p:strVal val="visible"/>
                                      </p:to>
                                    </p:set>
                                  </p:childTnLst>
                                </p:cTn>
                              </p:par>
                              <p:par>
                                <p:cTn id="129" presetID="1" presetClass="entr" presetSubtype="0" fill="hold" grpId="0" nodeType="withEffect">
                                  <p:stCondLst>
                                    <p:cond delay="0"/>
                                  </p:stCondLst>
                                  <p:childTnLst>
                                    <p:set>
                                      <p:cBhvr>
                                        <p:cTn id="130" dur="1" fill="hold">
                                          <p:stCondLst>
                                            <p:cond delay="0"/>
                                          </p:stCondLst>
                                        </p:cTn>
                                        <p:tgtEl>
                                          <p:spTgt spid="62"/>
                                        </p:tgtEl>
                                        <p:attrNameLst>
                                          <p:attrName>style.visibility</p:attrName>
                                        </p:attrNameLst>
                                      </p:cBhvr>
                                      <p:to>
                                        <p:strVal val="visible"/>
                                      </p:to>
                                    </p:set>
                                  </p:childTnLst>
                                </p:cTn>
                              </p:par>
                              <p:par>
                                <p:cTn id="131" presetID="1" presetClass="entr" presetSubtype="0" fill="hold" grpId="0" nodeType="withEffect">
                                  <p:stCondLst>
                                    <p:cond delay="0"/>
                                  </p:stCondLst>
                                  <p:childTnLst>
                                    <p:set>
                                      <p:cBhvr>
                                        <p:cTn id="132" dur="1" fill="hold">
                                          <p:stCondLst>
                                            <p:cond delay="0"/>
                                          </p:stCondLst>
                                        </p:cTn>
                                        <p:tgtEl>
                                          <p:spTgt spid="63"/>
                                        </p:tgtEl>
                                        <p:attrNameLst>
                                          <p:attrName>style.visibility</p:attrName>
                                        </p:attrNameLst>
                                      </p:cBhvr>
                                      <p:to>
                                        <p:strVal val="visible"/>
                                      </p:to>
                                    </p:set>
                                  </p:childTnLst>
                                </p:cTn>
                              </p:par>
                              <p:par>
                                <p:cTn id="133" presetID="1" presetClass="entr" presetSubtype="0" fill="hold" grpId="0" nodeType="withEffect">
                                  <p:stCondLst>
                                    <p:cond delay="0"/>
                                  </p:stCondLst>
                                  <p:childTnLst>
                                    <p:set>
                                      <p:cBhvr>
                                        <p:cTn id="134" dur="1" fill="hold">
                                          <p:stCondLst>
                                            <p:cond delay="0"/>
                                          </p:stCondLst>
                                        </p:cTn>
                                        <p:tgtEl>
                                          <p:spTgt spid="64"/>
                                        </p:tgtEl>
                                        <p:attrNameLst>
                                          <p:attrName>style.visibility</p:attrName>
                                        </p:attrNameLst>
                                      </p:cBhvr>
                                      <p:to>
                                        <p:strVal val="visible"/>
                                      </p:to>
                                    </p:set>
                                  </p:childTnLst>
                                </p:cTn>
                              </p:par>
                              <p:par>
                                <p:cTn id="135" presetID="1" presetClass="entr" presetSubtype="0" fill="hold" grpId="0" nodeType="withEffect">
                                  <p:stCondLst>
                                    <p:cond delay="0"/>
                                  </p:stCondLst>
                                  <p:childTnLst>
                                    <p:set>
                                      <p:cBhvr>
                                        <p:cTn id="136" dur="1" fill="hold">
                                          <p:stCondLst>
                                            <p:cond delay="0"/>
                                          </p:stCondLst>
                                        </p:cTn>
                                        <p:tgtEl>
                                          <p:spTgt spid="65"/>
                                        </p:tgtEl>
                                        <p:attrNameLst>
                                          <p:attrName>style.visibility</p:attrName>
                                        </p:attrNameLst>
                                      </p:cBhvr>
                                      <p:to>
                                        <p:strVal val="visible"/>
                                      </p:to>
                                    </p:set>
                                  </p:childTnLst>
                                </p:cTn>
                              </p:par>
                              <p:par>
                                <p:cTn id="137" presetID="1" presetClass="entr" presetSubtype="0" fill="hold" grpId="0" nodeType="withEffect">
                                  <p:stCondLst>
                                    <p:cond delay="0"/>
                                  </p:stCondLst>
                                  <p:childTnLst>
                                    <p:set>
                                      <p:cBhvr>
                                        <p:cTn id="138" dur="1" fill="hold">
                                          <p:stCondLst>
                                            <p:cond delay="0"/>
                                          </p:stCondLst>
                                        </p:cTn>
                                        <p:tgtEl>
                                          <p:spTgt spid="66"/>
                                        </p:tgtEl>
                                        <p:attrNameLst>
                                          <p:attrName>style.visibility</p:attrName>
                                        </p:attrNameLst>
                                      </p:cBhvr>
                                      <p:to>
                                        <p:strVal val="visible"/>
                                      </p:to>
                                    </p:set>
                                  </p:childTnLst>
                                </p:cTn>
                              </p:par>
                              <p:par>
                                <p:cTn id="139" presetID="1" presetClass="entr" presetSubtype="0" fill="hold" grpId="0" nodeType="withEffect">
                                  <p:stCondLst>
                                    <p:cond delay="0"/>
                                  </p:stCondLst>
                                  <p:childTnLst>
                                    <p:set>
                                      <p:cBhvr>
                                        <p:cTn id="140" dur="1" fill="hold">
                                          <p:stCondLst>
                                            <p:cond delay="0"/>
                                          </p:stCondLst>
                                        </p:cTn>
                                        <p:tgtEl>
                                          <p:spTgt spid="67"/>
                                        </p:tgtEl>
                                        <p:attrNameLst>
                                          <p:attrName>style.visibility</p:attrName>
                                        </p:attrNameLst>
                                      </p:cBhvr>
                                      <p:to>
                                        <p:strVal val="visible"/>
                                      </p:to>
                                    </p:set>
                                  </p:childTnLst>
                                </p:cTn>
                              </p:par>
                              <p:par>
                                <p:cTn id="141" presetID="1" presetClass="entr" presetSubtype="0" fill="hold" grpId="0" nodeType="withEffect">
                                  <p:stCondLst>
                                    <p:cond delay="0"/>
                                  </p:stCondLst>
                                  <p:childTnLst>
                                    <p:set>
                                      <p:cBhvr>
                                        <p:cTn id="142" dur="1" fill="hold">
                                          <p:stCondLst>
                                            <p:cond delay="0"/>
                                          </p:stCondLst>
                                        </p:cTn>
                                        <p:tgtEl>
                                          <p:spTgt spid="68"/>
                                        </p:tgtEl>
                                        <p:attrNameLst>
                                          <p:attrName>style.visibility</p:attrName>
                                        </p:attrNameLst>
                                      </p:cBhvr>
                                      <p:to>
                                        <p:strVal val="visible"/>
                                      </p:to>
                                    </p:set>
                                  </p:childTnLst>
                                </p:cTn>
                              </p:par>
                              <p:par>
                                <p:cTn id="143" presetID="1" presetClass="entr" presetSubtype="0" fill="hold" grpId="0" nodeType="withEffect">
                                  <p:stCondLst>
                                    <p:cond delay="0"/>
                                  </p:stCondLst>
                                  <p:childTnLst>
                                    <p:set>
                                      <p:cBhvr>
                                        <p:cTn id="144" dur="1" fill="hold">
                                          <p:stCondLst>
                                            <p:cond delay="0"/>
                                          </p:stCondLst>
                                        </p:cTn>
                                        <p:tgtEl>
                                          <p:spTgt spid="69"/>
                                        </p:tgtEl>
                                        <p:attrNameLst>
                                          <p:attrName>style.visibility</p:attrName>
                                        </p:attrNameLst>
                                      </p:cBhvr>
                                      <p:to>
                                        <p:strVal val="visible"/>
                                      </p:to>
                                    </p:set>
                                  </p:childTnLst>
                                </p:cTn>
                              </p:par>
                              <p:par>
                                <p:cTn id="145" presetID="1" presetClass="entr" presetSubtype="0" fill="hold" grpId="0" nodeType="withEffect">
                                  <p:stCondLst>
                                    <p:cond delay="0"/>
                                  </p:stCondLst>
                                  <p:childTnLst>
                                    <p:set>
                                      <p:cBhvr>
                                        <p:cTn id="146" dur="1" fill="hold">
                                          <p:stCondLst>
                                            <p:cond delay="0"/>
                                          </p:stCondLst>
                                        </p:cTn>
                                        <p:tgtEl>
                                          <p:spTgt spid="70"/>
                                        </p:tgtEl>
                                        <p:attrNameLst>
                                          <p:attrName>style.visibility</p:attrName>
                                        </p:attrNameLst>
                                      </p:cBhvr>
                                      <p:to>
                                        <p:strVal val="visible"/>
                                      </p:to>
                                    </p:set>
                                  </p:childTnLst>
                                </p:cTn>
                              </p:par>
                              <p:par>
                                <p:cTn id="147" presetID="1" presetClass="entr" presetSubtype="0" fill="hold" grpId="0" nodeType="withEffect">
                                  <p:stCondLst>
                                    <p:cond delay="0"/>
                                  </p:stCondLst>
                                  <p:childTnLst>
                                    <p:set>
                                      <p:cBhvr>
                                        <p:cTn id="148" dur="1" fill="hold">
                                          <p:stCondLst>
                                            <p:cond delay="0"/>
                                          </p:stCondLst>
                                        </p:cTn>
                                        <p:tgtEl>
                                          <p:spTgt spid="72"/>
                                        </p:tgtEl>
                                        <p:attrNameLst>
                                          <p:attrName>style.visibility</p:attrName>
                                        </p:attrNameLst>
                                      </p:cBhvr>
                                      <p:to>
                                        <p:strVal val="visible"/>
                                      </p:to>
                                    </p:set>
                                  </p:childTnLst>
                                </p:cTn>
                              </p:par>
                              <p:par>
                                <p:cTn id="149" presetID="1" presetClass="entr" presetSubtype="0" fill="hold" grpId="0" nodeType="withEffect">
                                  <p:stCondLst>
                                    <p:cond delay="0"/>
                                  </p:stCondLst>
                                  <p:childTnLst>
                                    <p:set>
                                      <p:cBhvr>
                                        <p:cTn id="150" dur="1" fill="hold">
                                          <p:stCondLst>
                                            <p:cond delay="0"/>
                                          </p:stCondLst>
                                        </p:cTn>
                                        <p:tgtEl>
                                          <p:spTgt spid="73"/>
                                        </p:tgtEl>
                                        <p:attrNameLst>
                                          <p:attrName>style.visibility</p:attrName>
                                        </p:attrNameLst>
                                      </p:cBhvr>
                                      <p:to>
                                        <p:strVal val="visible"/>
                                      </p:to>
                                    </p:set>
                                  </p:childTnLst>
                                </p:cTn>
                              </p:par>
                              <p:par>
                                <p:cTn id="151" presetID="1" presetClass="entr" presetSubtype="0" fill="hold" grpId="0" nodeType="withEffect">
                                  <p:stCondLst>
                                    <p:cond delay="0"/>
                                  </p:stCondLst>
                                  <p:childTnLst>
                                    <p:set>
                                      <p:cBhvr>
                                        <p:cTn id="152" dur="1" fill="hold">
                                          <p:stCondLst>
                                            <p:cond delay="0"/>
                                          </p:stCondLst>
                                        </p:cTn>
                                        <p:tgtEl>
                                          <p:spTgt spid="74"/>
                                        </p:tgtEl>
                                        <p:attrNameLst>
                                          <p:attrName>style.visibility</p:attrName>
                                        </p:attrNameLst>
                                      </p:cBhvr>
                                      <p:to>
                                        <p:strVal val="visible"/>
                                      </p:to>
                                    </p:set>
                                  </p:childTnLst>
                                </p:cTn>
                              </p:par>
                              <p:par>
                                <p:cTn id="153" presetID="1" presetClass="entr" presetSubtype="0" fill="hold" grpId="0" nodeType="withEffect">
                                  <p:stCondLst>
                                    <p:cond delay="0"/>
                                  </p:stCondLst>
                                  <p:childTnLst>
                                    <p:set>
                                      <p:cBhvr>
                                        <p:cTn id="154" dur="1" fill="hold">
                                          <p:stCondLst>
                                            <p:cond delay="0"/>
                                          </p:stCondLst>
                                        </p:cTn>
                                        <p:tgtEl>
                                          <p:spTgt spid="75"/>
                                        </p:tgtEl>
                                        <p:attrNameLst>
                                          <p:attrName>style.visibility</p:attrName>
                                        </p:attrNameLst>
                                      </p:cBhvr>
                                      <p:to>
                                        <p:strVal val="visible"/>
                                      </p:to>
                                    </p:set>
                                  </p:childTnLst>
                                </p:cTn>
                              </p:par>
                              <p:par>
                                <p:cTn id="155" presetID="1" presetClass="entr" presetSubtype="0" fill="hold" grpId="0" nodeType="withEffect">
                                  <p:stCondLst>
                                    <p:cond delay="0"/>
                                  </p:stCondLst>
                                  <p:childTnLst>
                                    <p:set>
                                      <p:cBhvr>
                                        <p:cTn id="156" dur="1" fill="hold">
                                          <p:stCondLst>
                                            <p:cond delay="0"/>
                                          </p:stCondLst>
                                        </p:cTn>
                                        <p:tgtEl>
                                          <p:spTgt spid="76"/>
                                        </p:tgtEl>
                                        <p:attrNameLst>
                                          <p:attrName>style.visibility</p:attrName>
                                        </p:attrNameLst>
                                      </p:cBhvr>
                                      <p:to>
                                        <p:strVal val="visible"/>
                                      </p:to>
                                    </p:set>
                                  </p:childTnLst>
                                </p:cTn>
                              </p:par>
                              <p:par>
                                <p:cTn id="157" presetID="1" presetClass="entr" presetSubtype="0" fill="hold" grpId="0" nodeType="withEffect">
                                  <p:stCondLst>
                                    <p:cond delay="0"/>
                                  </p:stCondLst>
                                  <p:childTnLst>
                                    <p:set>
                                      <p:cBhvr>
                                        <p:cTn id="158" dur="1" fill="hold">
                                          <p:stCondLst>
                                            <p:cond delay="0"/>
                                          </p:stCondLst>
                                        </p:cTn>
                                        <p:tgtEl>
                                          <p:spTgt spid="77"/>
                                        </p:tgtEl>
                                        <p:attrNameLst>
                                          <p:attrName>style.visibility</p:attrName>
                                        </p:attrNameLst>
                                      </p:cBhvr>
                                      <p:to>
                                        <p:strVal val="visible"/>
                                      </p:to>
                                    </p:set>
                                  </p:childTnLst>
                                </p:cTn>
                              </p:par>
                              <p:par>
                                <p:cTn id="159" presetID="1" presetClass="entr" presetSubtype="0" fill="hold" grpId="0" nodeType="withEffect">
                                  <p:stCondLst>
                                    <p:cond delay="0"/>
                                  </p:stCondLst>
                                  <p:childTnLst>
                                    <p:set>
                                      <p:cBhvr>
                                        <p:cTn id="160" dur="1" fill="hold">
                                          <p:stCondLst>
                                            <p:cond delay="0"/>
                                          </p:stCondLst>
                                        </p:cTn>
                                        <p:tgtEl>
                                          <p:spTgt spid="78"/>
                                        </p:tgtEl>
                                        <p:attrNameLst>
                                          <p:attrName>style.visibility</p:attrName>
                                        </p:attrNameLst>
                                      </p:cBhvr>
                                      <p:to>
                                        <p:strVal val="visible"/>
                                      </p:to>
                                    </p:set>
                                  </p:childTnLst>
                                </p:cTn>
                              </p:par>
                              <p:par>
                                <p:cTn id="161" presetID="1" presetClass="entr" presetSubtype="0" fill="hold" grpId="0" nodeType="withEffect">
                                  <p:stCondLst>
                                    <p:cond delay="0"/>
                                  </p:stCondLst>
                                  <p:childTnLst>
                                    <p:set>
                                      <p:cBhvr>
                                        <p:cTn id="162" dur="1" fill="hold">
                                          <p:stCondLst>
                                            <p:cond delay="0"/>
                                          </p:stCondLst>
                                        </p:cTn>
                                        <p:tgtEl>
                                          <p:spTgt spid="79"/>
                                        </p:tgtEl>
                                        <p:attrNameLst>
                                          <p:attrName>style.visibility</p:attrName>
                                        </p:attrNameLst>
                                      </p:cBhvr>
                                      <p:to>
                                        <p:strVal val="visible"/>
                                      </p:to>
                                    </p:set>
                                  </p:childTnLst>
                                </p:cTn>
                              </p:par>
                              <p:par>
                                <p:cTn id="163" presetID="1" presetClass="entr" presetSubtype="0" fill="hold" grpId="0" nodeType="withEffect">
                                  <p:stCondLst>
                                    <p:cond delay="0"/>
                                  </p:stCondLst>
                                  <p:childTnLst>
                                    <p:set>
                                      <p:cBhvr>
                                        <p:cTn id="164" dur="1" fill="hold">
                                          <p:stCondLst>
                                            <p:cond delay="0"/>
                                          </p:stCondLst>
                                        </p:cTn>
                                        <p:tgtEl>
                                          <p:spTgt spid="80"/>
                                        </p:tgtEl>
                                        <p:attrNameLst>
                                          <p:attrName>style.visibility</p:attrName>
                                        </p:attrNameLst>
                                      </p:cBhvr>
                                      <p:to>
                                        <p:strVal val="visible"/>
                                      </p:to>
                                    </p:set>
                                  </p:childTnLst>
                                </p:cTn>
                              </p:par>
                              <p:par>
                                <p:cTn id="165" presetID="1" presetClass="entr" presetSubtype="0" fill="hold" grpId="0" nodeType="withEffect">
                                  <p:stCondLst>
                                    <p:cond delay="0"/>
                                  </p:stCondLst>
                                  <p:childTnLst>
                                    <p:set>
                                      <p:cBhvr>
                                        <p:cTn id="166" dur="1" fill="hold">
                                          <p:stCondLst>
                                            <p:cond delay="0"/>
                                          </p:stCondLst>
                                        </p:cTn>
                                        <p:tgtEl>
                                          <p:spTgt spid="81"/>
                                        </p:tgtEl>
                                        <p:attrNameLst>
                                          <p:attrName>style.visibility</p:attrName>
                                        </p:attrNameLst>
                                      </p:cBhvr>
                                      <p:to>
                                        <p:strVal val="visible"/>
                                      </p:to>
                                    </p:set>
                                  </p:childTnLst>
                                </p:cTn>
                              </p:par>
                              <p:par>
                                <p:cTn id="167" presetID="1" presetClass="entr" presetSubtype="0" fill="hold" grpId="0" nodeType="withEffect">
                                  <p:stCondLst>
                                    <p:cond delay="0"/>
                                  </p:stCondLst>
                                  <p:childTnLst>
                                    <p:set>
                                      <p:cBhvr>
                                        <p:cTn id="168" dur="1" fill="hold">
                                          <p:stCondLst>
                                            <p:cond delay="0"/>
                                          </p:stCondLst>
                                        </p:cTn>
                                        <p:tgtEl>
                                          <p:spTgt spid="82"/>
                                        </p:tgtEl>
                                        <p:attrNameLst>
                                          <p:attrName>style.visibility</p:attrName>
                                        </p:attrNameLst>
                                      </p:cBhvr>
                                      <p:to>
                                        <p:strVal val="visible"/>
                                      </p:to>
                                    </p:set>
                                  </p:childTnLst>
                                </p:cTn>
                              </p:par>
                              <p:par>
                                <p:cTn id="169" presetID="1" presetClass="entr" presetSubtype="0" fill="hold" grpId="0" nodeType="withEffect">
                                  <p:stCondLst>
                                    <p:cond delay="0"/>
                                  </p:stCondLst>
                                  <p:childTnLst>
                                    <p:set>
                                      <p:cBhvr>
                                        <p:cTn id="170" dur="1" fill="hold">
                                          <p:stCondLst>
                                            <p:cond delay="0"/>
                                          </p:stCondLst>
                                        </p:cTn>
                                        <p:tgtEl>
                                          <p:spTgt spid="83"/>
                                        </p:tgtEl>
                                        <p:attrNameLst>
                                          <p:attrName>style.visibility</p:attrName>
                                        </p:attrNameLst>
                                      </p:cBhvr>
                                      <p:to>
                                        <p:strVal val="visible"/>
                                      </p:to>
                                    </p:set>
                                  </p:childTnLst>
                                </p:cTn>
                              </p:par>
                              <p:par>
                                <p:cTn id="171" presetID="1" presetClass="entr" presetSubtype="0" fill="hold" grpId="0" nodeType="withEffect">
                                  <p:stCondLst>
                                    <p:cond delay="0"/>
                                  </p:stCondLst>
                                  <p:childTnLst>
                                    <p:set>
                                      <p:cBhvr>
                                        <p:cTn id="172" dur="1" fill="hold">
                                          <p:stCondLst>
                                            <p:cond delay="0"/>
                                          </p:stCondLst>
                                        </p:cTn>
                                        <p:tgtEl>
                                          <p:spTgt spid="84"/>
                                        </p:tgtEl>
                                        <p:attrNameLst>
                                          <p:attrName>style.visibility</p:attrName>
                                        </p:attrNameLst>
                                      </p:cBhvr>
                                      <p:to>
                                        <p:strVal val="visible"/>
                                      </p:to>
                                    </p:set>
                                  </p:childTnLst>
                                </p:cTn>
                              </p:par>
                            </p:childTnLst>
                          </p:cTn>
                        </p:par>
                      </p:childTnLst>
                    </p:cTn>
                  </p:par>
                  <p:par>
                    <p:cTn id="173" fill="hold">
                      <p:stCondLst>
                        <p:cond delay="indefinite"/>
                      </p:stCondLst>
                      <p:childTnLst>
                        <p:par>
                          <p:cTn id="174" fill="hold">
                            <p:stCondLst>
                              <p:cond delay="0"/>
                            </p:stCondLst>
                            <p:childTnLst>
                              <p:par>
                                <p:cTn id="175" presetID="1" presetClass="entr" presetSubtype="0" fill="hold" grpId="0" nodeType="clickEffect">
                                  <p:stCondLst>
                                    <p:cond delay="0"/>
                                  </p:stCondLst>
                                  <p:childTnLst>
                                    <p:set>
                                      <p:cBhvr>
                                        <p:cTn id="176" dur="1" fill="hold">
                                          <p:stCondLst>
                                            <p:cond delay="0"/>
                                          </p:stCondLst>
                                        </p:cTn>
                                        <p:tgtEl>
                                          <p:spTgt spid="88"/>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ntr" presetSubtype="0" fill="hold" nodeType="clickEffect">
                                  <p:stCondLst>
                                    <p:cond delay="0"/>
                                  </p:stCondLst>
                                  <p:childTnLst>
                                    <p:set>
                                      <p:cBhvr>
                                        <p:cTn id="180" dur="1" fill="hold">
                                          <p:stCondLst>
                                            <p:cond delay="0"/>
                                          </p:stCondLst>
                                        </p:cTn>
                                        <p:tgtEl>
                                          <p:spTgt spid="103"/>
                                        </p:tgtEl>
                                        <p:attrNameLst>
                                          <p:attrName>style.visibility</p:attrName>
                                        </p:attrNameLst>
                                      </p:cBhvr>
                                      <p:to>
                                        <p:strVal val="visible"/>
                                      </p:to>
                                    </p:set>
                                  </p:childTnLst>
                                </p:cTn>
                              </p:par>
                              <p:par>
                                <p:cTn id="181" presetID="1" presetClass="entr" presetSubtype="0" fill="hold" grpId="0" nodeType="withEffect">
                                  <p:stCondLst>
                                    <p:cond delay="0"/>
                                  </p:stCondLst>
                                  <p:childTnLst>
                                    <p:set>
                                      <p:cBhvr>
                                        <p:cTn id="182" dur="1" fill="hold">
                                          <p:stCondLst>
                                            <p:cond delay="0"/>
                                          </p:stCondLst>
                                        </p:cTn>
                                        <p:tgtEl>
                                          <p:spTgt spid="11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ntr" presetSubtype="0" fill="hold" nodeType="clickEffect">
                                  <p:stCondLst>
                                    <p:cond delay="0"/>
                                  </p:stCondLst>
                                  <p:childTnLst>
                                    <p:set>
                                      <p:cBhvr>
                                        <p:cTn id="186" dur="1" fill="hold">
                                          <p:stCondLst>
                                            <p:cond delay="0"/>
                                          </p:stCondLst>
                                        </p:cTn>
                                        <p:tgtEl>
                                          <p:spTgt spid="99"/>
                                        </p:tgtEl>
                                        <p:attrNameLst>
                                          <p:attrName>style.visibility</p:attrName>
                                        </p:attrNameLst>
                                      </p:cBhvr>
                                      <p:to>
                                        <p:strVal val="visible"/>
                                      </p:to>
                                    </p:set>
                                  </p:childTnLst>
                                </p:cTn>
                              </p:par>
                              <p:par>
                                <p:cTn id="187" presetID="1" presetClass="entr" presetSubtype="0" fill="hold" grpId="0" nodeType="withEffect">
                                  <p:stCondLst>
                                    <p:cond delay="0"/>
                                  </p:stCondLst>
                                  <p:childTnLst>
                                    <p:set>
                                      <p:cBhvr>
                                        <p:cTn id="188" dur="1" fill="hold">
                                          <p:stCondLst>
                                            <p:cond delay="0"/>
                                          </p:stCondLst>
                                        </p:cTn>
                                        <p:tgtEl>
                                          <p:spTgt spid="114"/>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ntr" presetSubtype="0" fill="hold" grpId="0" nodeType="clickEffect">
                                  <p:stCondLst>
                                    <p:cond delay="0"/>
                                  </p:stCondLst>
                                  <p:childTnLst>
                                    <p:set>
                                      <p:cBhvr>
                                        <p:cTn id="192" dur="1" fill="hold">
                                          <p:stCondLst>
                                            <p:cond delay="0"/>
                                          </p:stCondLst>
                                        </p:cTn>
                                        <p:tgtEl>
                                          <p:spTgt spid="94"/>
                                        </p:tgtEl>
                                        <p:attrNameLst>
                                          <p:attrName>style.visibility</p:attrName>
                                        </p:attrNameLst>
                                      </p:cBhvr>
                                      <p:to>
                                        <p:strVal val="visible"/>
                                      </p:to>
                                    </p:set>
                                  </p:childTnLst>
                                </p:cTn>
                              </p:par>
                              <p:par>
                                <p:cTn id="193" presetID="1" presetClass="entr" presetSubtype="0" fill="hold" grpId="0" nodeType="withEffect">
                                  <p:stCondLst>
                                    <p:cond delay="0"/>
                                  </p:stCondLst>
                                  <p:childTnLst>
                                    <p:set>
                                      <p:cBhvr>
                                        <p:cTn id="194" dur="1" fill="hold">
                                          <p:stCondLst>
                                            <p:cond delay="0"/>
                                          </p:stCondLst>
                                        </p:cTn>
                                        <p:tgtEl>
                                          <p:spTgt spid="95"/>
                                        </p:tgtEl>
                                        <p:attrNameLst>
                                          <p:attrName>style.visibility</p:attrName>
                                        </p:attrNameLst>
                                      </p:cBhvr>
                                      <p:to>
                                        <p:strVal val="visible"/>
                                      </p:to>
                                    </p:set>
                                  </p:childTnLst>
                                </p:cTn>
                              </p:par>
                              <p:par>
                                <p:cTn id="195" presetID="1" presetClass="entr" presetSubtype="0" fill="hold" grpId="0" nodeType="withEffect">
                                  <p:stCondLst>
                                    <p:cond delay="0"/>
                                  </p:stCondLst>
                                  <p:childTnLst>
                                    <p:set>
                                      <p:cBhvr>
                                        <p:cTn id="196" dur="1" fill="hold">
                                          <p:stCondLst>
                                            <p:cond delay="0"/>
                                          </p:stCondLst>
                                        </p:cTn>
                                        <p:tgtEl>
                                          <p:spTgt spid="96"/>
                                        </p:tgtEl>
                                        <p:attrNameLst>
                                          <p:attrName>style.visibility</p:attrName>
                                        </p:attrNameLst>
                                      </p:cBhvr>
                                      <p:to>
                                        <p:strVal val="visible"/>
                                      </p:to>
                                    </p:set>
                                  </p:childTnLst>
                                </p:cTn>
                              </p:par>
                              <p:par>
                                <p:cTn id="197" presetID="1" presetClass="entr" presetSubtype="0" fill="hold" grpId="0" nodeType="withEffect">
                                  <p:stCondLst>
                                    <p:cond delay="0"/>
                                  </p:stCondLst>
                                  <p:childTnLst>
                                    <p:set>
                                      <p:cBhvr>
                                        <p:cTn id="198" dur="1" fill="hold">
                                          <p:stCondLst>
                                            <p:cond delay="0"/>
                                          </p:stCondLst>
                                        </p:cTn>
                                        <p:tgtEl>
                                          <p:spTgt spid="97"/>
                                        </p:tgtEl>
                                        <p:attrNameLst>
                                          <p:attrName>style.visibility</p:attrName>
                                        </p:attrNameLst>
                                      </p:cBhvr>
                                      <p:to>
                                        <p:strVal val="visible"/>
                                      </p:to>
                                    </p:set>
                                  </p:childTnLst>
                                </p:cTn>
                              </p:par>
                              <p:par>
                                <p:cTn id="199" presetID="1" presetClass="entr" presetSubtype="0" fill="hold" grpId="0" nodeType="withEffect">
                                  <p:stCondLst>
                                    <p:cond delay="0"/>
                                  </p:stCondLst>
                                  <p:childTnLst>
                                    <p:set>
                                      <p:cBhvr>
                                        <p:cTn id="200" dur="1" fill="hold">
                                          <p:stCondLst>
                                            <p:cond delay="0"/>
                                          </p:stCondLst>
                                        </p:cTn>
                                        <p:tgtEl>
                                          <p:spTgt spid="1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9" grpId="0" animBg="1"/>
      <p:bldP spid="31" grpId="0" animBg="1"/>
      <p:bldP spid="32" grpId="0" animBg="1"/>
      <p:bldP spid="33" grpId="0" animBg="1"/>
      <p:bldP spid="36" grpId="0" animBg="1"/>
      <p:bldP spid="37" grpId="0" animBg="1"/>
      <p:bldP spid="38" grpId="0" animBg="1"/>
      <p:bldP spid="39" grpId="0" animBg="1"/>
      <p:bldP spid="40" grpId="0" animBg="1"/>
      <p:bldP spid="41" grpId="0" animBg="1"/>
      <p:bldP spid="42" grpId="0" animBg="1"/>
      <p:bldP spid="43"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8"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p:bldP spid="86" grpId="0"/>
      <p:bldP spid="87" grpId="0" animBg="1"/>
      <p:bldP spid="88" grpId="0" animBg="1"/>
      <p:bldP spid="89" grpId="0" animBg="1"/>
      <p:bldP spid="90" grpId="0" animBg="1"/>
      <p:bldP spid="91" grpId="0" animBg="1"/>
      <p:bldP spid="92" grpId="0" animBg="1"/>
      <p:bldP spid="94" grpId="0" animBg="1"/>
      <p:bldP spid="95" grpId="0" animBg="1"/>
      <p:bldP spid="96" grpId="0" animBg="1"/>
      <p:bldP spid="97" grpId="0" animBg="1"/>
      <p:bldP spid="107" grpId="0"/>
      <p:bldP spid="108" grpId="0"/>
      <p:bldP spid="112" grpId="0"/>
      <p:bldP spid="114" grpId="0"/>
      <p:bldP spid="115" grpId="0"/>
      <p:bldP spid="116" grpId="0"/>
      <p:bldP spid="117" grpId="0" animBg="1"/>
      <p:bldP spid="11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8"/>
          <p:cNvSpPr txBox="1"/>
          <p:nvPr/>
        </p:nvSpPr>
        <p:spPr>
          <a:xfrm>
            <a:off x="2138849" y="1020861"/>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RoI pooling: just like </a:t>
            </a:r>
            <a:r>
              <a:rPr lang="en-US" altLang="zh-CN" b="1" dirty="0" smtClean="0">
                <a:solidFill>
                  <a:srgbClr val="FF0000"/>
                </a:solidFill>
                <a:latin typeface="Microsoft YaHei" charset="0"/>
                <a:ea typeface="Microsoft YaHei" charset="0"/>
                <a:cs typeface="Microsoft YaHei" charset="0"/>
              </a:rPr>
              <a:t>max pooling</a:t>
            </a:r>
            <a:endParaRPr lang="en-US" altLang="zh-CN" b="1" dirty="0">
              <a:solidFill>
                <a:srgbClr val="FF0000"/>
              </a:solidFill>
              <a:latin typeface="Microsoft YaHei" charset="0"/>
              <a:ea typeface="Microsoft YaHei" charset="0"/>
              <a:cs typeface="Microsoft YaHei" charset="0"/>
            </a:endParaRPr>
          </a:p>
        </p:txBody>
      </p:sp>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2.Review:Region of interest(</a:t>
            </a:r>
            <a:r>
              <a:rPr lang="en-US" altLang="zh-CN" sz="3200" dirty="0" err="1" smtClean="0">
                <a:solidFill>
                  <a:schemeClr val="tx1">
                    <a:lumMod val="50000"/>
                    <a:lumOff val="50000"/>
                  </a:schemeClr>
                </a:solidFill>
              </a:rPr>
              <a:t>RoI</a:t>
            </a:r>
            <a:r>
              <a:rPr lang="en-US" altLang="zh-CN" sz="3200" dirty="0" smtClean="0">
                <a:solidFill>
                  <a:schemeClr val="tx1">
                    <a:lumMod val="50000"/>
                    <a:lumOff val="50000"/>
                  </a:schemeClr>
                </a:solidFill>
              </a:rPr>
              <a:t>) pooling</a:t>
            </a:r>
            <a:endParaRPr lang="zh-CN" altLang="en-US" sz="3200" dirty="0">
              <a:solidFill>
                <a:schemeClr val="tx1">
                  <a:lumMod val="50000"/>
                  <a:lumOff val="50000"/>
                </a:schemeClr>
              </a:solidFill>
            </a:endParaRPr>
          </a:p>
        </p:txBody>
      </p:sp>
      <p:pic>
        <p:nvPicPr>
          <p:cNvPr id="2" name="图片 1"/>
          <p:cNvPicPr>
            <a:picLocks noChangeAspect="1"/>
          </p:cNvPicPr>
          <p:nvPr/>
        </p:nvPicPr>
        <p:blipFill>
          <a:blip r:embed="rId3"/>
          <a:stretch>
            <a:fillRect/>
          </a:stretch>
        </p:blipFill>
        <p:spPr>
          <a:xfrm>
            <a:off x="1443154" y="2353255"/>
            <a:ext cx="9563100" cy="3667747"/>
          </a:xfrm>
          <a:prstGeom prst="rect">
            <a:avLst/>
          </a:prstGeom>
        </p:spPr>
      </p:pic>
      <p:sp>
        <p:nvSpPr>
          <p:cNvPr id="100" name="文本框 8"/>
          <p:cNvSpPr txBox="1"/>
          <p:nvPr/>
        </p:nvSpPr>
        <p:spPr>
          <a:xfrm>
            <a:off x="2138849" y="1744209"/>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Forward/backward</a:t>
            </a:r>
            <a:endParaRPr lang="en-US" altLang="zh-CN" b="1" dirty="0">
              <a:solidFill>
                <a:srgbClr val="FF0000"/>
              </a:solidFill>
              <a:latin typeface="Microsoft YaHei" charset="0"/>
              <a:ea typeface="Microsoft YaHei" charset="0"/>
              <a:cs typeface="Microsoft YaHei" charset="0"/>
            </a:endParaRPr>
          </a:p>
        </p:txBody>
      </p:sp>
      <p:sp>
        <p:nvSpPr>
          <p:cNvPr id="101" name="左大括号 100"/>
          <p:cNvSpPr/>
          <p:nvPr/>
        </p:nvSpPr>
        <p:spPr>
          <a:xfrm rot="16200000">
            <a:off x="5823923" y="5053690"/>
            <a:ext cx="184666" cy="239459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2" name="文本框 8"/>
          <p:cNvSpPr txBox="1"/>
          <p:nvPr/>
        </p:nvSpPr>
        <p:spPr>
          <a:xfrm>
            <a:off x="4729390" y="6343322"/>
            <a:ext cx="2384165"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marR="0" lvl="0" indent="-285750" defTabSz="914400" eaLnBrk="1" fontAlgn="auto" latinLnBrk="0" hangingPunct="1">
              <a:lnSpc>
                <a:spcPct val="130000"/>
              </a:lnSpc>
              <a:spcBef>
                <a:spcPts val="0"/>
              </a:spcBef>
              <a:spcAft>
                <a:spcPts val="0"/>
              </a:spcAft>
              <a:buClrTx/>
              <a:buSzTx/>
              <a:buFont typeface="Wingdings" panose="05000000000000000000" pitchFamily="2" charset="2"/>
              <a:buNone/>
              <a:tabLst/>
              <a:defRPr/>
            </a:pPr>
            <a:r>
              <a:rPr lang="en-US" altLang="zh-CN" b="1" dirty="0" smtClean="0">
                <a:solidFill>
                  <a:srgbClr val="FF0000"/>
                </a:solidFill>
                <a:latin typeface="Microsoft YaHei" charset="0"/>
                <a:ea typeface="Microsoft YaHei" charset="0"/>
                <a:cs typeface="Microsoft YaHei" charset="0"/>
              </a:rPr>
              <a:t>Backbone</a:t>
            </a:r>
            <a:r>
              <a:rPr lang="zh-CN" altLang="en-US" b="1" dirty="0" smtClean="0">
                <a:solidFill>
                  <a:srgbClr val="FF0000"/>
                </a:solidFill>
                <a:latin typeface="Microsoft YaHei" charset="0"/>
                <a:ea typeface="Microsoft YaHei" charset="0"/>
                <a:cs typeface="Microsoft YaHei" charset="0"/>
              </a:rPr>
              <a:t> </a:t>
            </a:r>
            <a:r>
              <a:rPr lang="en-US" altLang="zh-CN" b="1" dirty="0" smtClean="0">
                <a:solidFill>
                  <a:srgbClr val="FF0000"/>
                </a:solidFill>
                <a:latin typeface="Microsoft YaHei" charset="0"/>
                <a:ea typeface="Microsoft YaHei" charset="0"/>
                <a:cs typeface="Microsoft YaHei" charset="0"/>
              </a:rPr>
              <a:t>network</a:t>
            </a:r>
            <a:endParaRPr lang="en-US" altLang="zh-CN" b="1" dirty="0">
              <a:solidFill>
                <a:srgbClr val="FF0000"/>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3212845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8"/>
          <p:cNvSpPr txBox="1"/>
          <p:nvPr/>
        </p:nvSpPr>
        <p:spPr>
          <a:xfrm>
            <a:off x="2138849" y="109240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Proposal-free</a:t>
            </a:r>
            <a:endParaRPr lang="en-US" altLang="zh-CN" b="1" dirty="0">
              <a:solidFill>
                <a:srgbClr val="FF0000"/>
              </a:solidFill>
              <a:latin typeface="Microsoft YaHei" charset="0"/>
              <a:ea typeface="Microsoft YaHei" charset="0"/>
              <a:cs typeface="Microsoft YaHei" charset="0"/>
            </a:endParaRPr>
          </a:p>
        </p:txBody>
      </p:sp>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3.Principle</a:t>
            </a:r>
            <a:endParaRPr lang="zh-CN" altLang="en-US" sz="3200" dirty="0">
              <a:solidFill>
                <a:schemeClr val="tx1">
                  <a:lumMod val="50000"/>
                  <a:lumOff val="50000"/>
                </a:schemeClr>
              </a:solidFill>
            </a:endParaRPr>
          </a:p>
        </p:txBody>
      </p:sp>
      <p:pic>
        <p:nvPicPr>
          <p:cNvPr id="3" name="图片 2"/>
          <p:cNvPicPr>
            <a:picLocks noChangeAspect="1"/>
          </p:cNvPicPr>
          <p:nvPr/>
        </p:nvPicPr>
        <p:blipFill>
          <a:blip r:embed="rId3"/>
          <a:stretch>
            <a:fillRect/>
          </a:stretch>
        </p:blipFill>
        <p:spPr>
          <a:xfrm>
            <a:off x="3245135" y="1670830"/>
            <a:ext cx="8679879" cy="4632866"/>
          </a:xfrm>
          <a:prstGeom prst="rect">
            <a:avLst/>
          </a:prstGeom>
        </p:spPr>
      </p:pic>
      <p:sp>
        <p:nvSpPr>
          <p:cNvPr id="6" name="文本框 8"/>
          <p:cNvSpPr txBox="1"/>
          <p:nvPr/>
        </p:nvSpPr>
        <p:spPr>
          <a:xfrm>
            <a:off x="3291159" y="4128625"/>
            <a:ext cx="8427766" cy="452432"/>
          </a:xfrm>
          <a:prstGeom prst="rect">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5400000" scaled="1"/>
            <a:tileRect/>
          </a:gra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bg1"/>
                </a:solidFill>
                <a:latin typeface="Microsoft YaHei" charset="0"/>
                <a:ea typeface="Microsoft YaHei" charset="0"/>
                <a:cs typeface="Microsoft YaHei" charset="0"/>
              </a:rPr>
              <a:t>Predict the </a:t>
            </a:r>
            <a:r>
              <a:rPr lang="en-US" altLang="zh-CN" b="1" dirty="0">
                <a:solidFill>
                  <a:schemeClr val="bg1"/>
                </a:solidFill>
                <a:latin typeface="Microsoft YaHei" charset="0"/>
                <a:ea typeface="Microsoft YaHei" charset="0"/>
                <a:cs typeface="Microsoft YaHei" charset="0"/>
              </a:rPr>
              <a:t>offsets to default boxes of </a:t>
            </a:r>
            <a:r>
              <a:rPr lang="en-US" altLang="zh-CN" b="1" dirty="0">
                <a:solidFill>
                  <a:srgbClr val="C00000"/>
                </a:solidFill>
                <a:latin typeface="Microsoft YaHei" charset="0"/>
                <a:ea typeface="Microsoft YaHei" charset="0"/>
                <a:cs typeface="Microsoft YaHei" charset="0"/>
              </a:rPr>
              <a:t>different scales </a:t>
            </a:r>
            <a:r>
              <a:rPr lang="en-US" altLang="zh-CN" b="1" dirty="0">
                <a:solidFill>
                  <a:schemeClr val="bg1"/>
                </a:solidFill>
                <a:latin typeface="Microsoft YaHei" charset="0"/>
                <a:ea typeface="Microsoft YaHei" charset="0"/>
                <a:cs typeface="Microsoft YaHei" charset="0"/>
              </a:rPr>
              <a:t>and aspect ratios </a:t>
            </a:r>
            <a:endParaRPr lang="en-US" altLang="zh-CN" b="1" dirty="0">
              <a:solidFill>
                <a:schemeClr val="bg1"/>
              </a:solidFill>
              <a:latin typeface="Microsoft YaHei" charset="0"/>
              <a:ea typeface="Microsoft YaHei" charset="0"/>
              <a:cs typeface="Microsoft YaHei" charset="0"/>
            </a:endParaRPr>
          </a:p>
        </p:txBody>
      </p:sp>
      <p:sp>
        <p:nvSpPr>
          <p:cNvPr id="7" name="乘号 6"/>
          <p:cNvSpPr/>
          <p:nvPr/>
        </p:nvSpPr>
        <p:spPr>
          <a:xfrm>
            <a:off x="2167008" y="4942314"/>
            <a:ext cx="914400" cy="1000125"/>
          </a:xfrm>
          <a:prstGeom prst="mathMultiply">
            <a:avLst>
              <a:gd name="adj1" fmla="val 11020"/>
            </a:avLst>
          </a:prstGeom>
          <a:solidFill>
            <a:srgbClr val="E73A1C"/>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L 形 7"/>
          <p:cNvSpPr/>
          <p:nvPr/>
        </p:nvSpPr>
        <p:spPr>
          <a:xfrm rot="19031128">
            <a:off x="2209979" y="2642881"/>
            <a:ext cx="740519" cy="416768"/>
          </a:xfrm>
          <a:prstGeom prst="corner">
            <a:avLst>
              <a:gd name="adj1" fmla="val 23239"/>
              <a:gd name="adj2" fmla="val 2323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210053" y="2666618"/>
            <a:ext cx="956955" cy="65248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800" b="1" dirty="0" smtClean="0">
                <a:solidFill>
                  <a:schemeClr val="tx1">
                    <a:lumMod val="50000"/>
                    <a:lumOff val="50000"/>
                  </a:schemeClr>
                </a:solidFill>
                <a:latin typeface="Microsoft YaHei" charset="0"/>
                <a:ea typeface="Microsoft YaHei" charset="0"/>
                <a:cs typeface="Microsoft YaHei" charset="0"/>
              </a:rPr>
              <a:t>SSD</a:t>
            </a:r>
            <a:endParaRPr lang="en-US" altLang="zh-CN" sz="2800" b="1" dirty="0">
              <a:solidFill>
                <a:schemeClr val="tx1">
                  <a:lumMod val="50000"/>
                  <a:lumOff val="50000"/>
                </a:schemeClr>
              </a:solidFill>
              <a:latin typeface="Microsoft YaHei" charset="0"/>
              <a:ea typeface="Microsoft YaHei" charset="0"/>
              <a:cs typeface="Microsoft YaHei" charset="0"/>
            </a:endParaRPr>
          </a:p>
        </p:txBody>
      </p:sp>
      <p:sp>
        <p:nvSpPr>
          <p:cNvPr id="10" name="文本框 9"/>
          <p:cNvSpPr txBox="1"/>
          <p:nvPr/>
        </p:nvSpPr>
        <p:spPr>
          <a:xfrm>
            <a:off x="1210052" y="5116133"/>
            <a:ext cx="1336298" cy="65248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800" b="1" dirty="0" smtClean="0">
                <a:solidFill>
                  <a:schemeClr val="tx1">
                    <a:lumMod val="50000"/>
                    <a:lumOff val="50000"/>
                  </a:schemeClr>
                </a:solidFill>
                <a:latin typeface="Microsoft YaHei" charset="0"/>
                <a:ea typeface="Microsoft YaHei" charset="0"/>
                <a:cs typeface="Microsoft YaHei" charset="0"/>
              </a:rPr>
              <a:t>YOLO</a:t>
            </a:r>
            <a:endParaRPr lang="en-US" altLang="zh-CN" sz="2800" b="1" dirty="0">
              <a:solidFill>
                <a:schemeClr val="tx1">
                  <a:lumMod val="50000"/>
                  <a:lumOff val="50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8630816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8"/>
          <p:cNvSpPr txBox="1"/>
          <p:nvPr/>
        </p:nvSpPr>
        <p:spPr>
          <a:xfrm>
            <a:off x="2138849" y="109240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bg1">
                    <a:lumMod val="85000"/>
                  </a:schemeClr>
                </a:solidFill>
                <a:latin typeface="Microsoft YaHei" charset="0"/>
                <a:ea typeface="Microsoft YaHei" charset="0"/>
                <a:cs typeface="Microsoft YaHei" charset="0"/>
              </a:rPr>
              <a:t>Proposal-free</a:t>
            </a:r>
            <a:endParaRPr lang="en-US" altLang="zh-CN" b="1" dirty="0">
              <a:solidFill>
                <a:schemeClr val="bg1">
                  <a:lumMod val="85000"/>
                </a:schemeClr>
              </a:solidFill>
              <a:latin typeface="Microsoft YaHei" charset="0"/>
              <a:ea typeface="Microsoft YaHei" charset="0"/>
              <a:cs typeface="Microsoft YaHei" charset="0"/>
            </a:endParaRPr>
          </a:p>
        </p:txBody>
      </p:sp>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3.Principle</a:t>
            </a:r>
            <a:endParaRPr lang="zh-CN" altLang="en-US" sz="3200" dirty="0">
              <a:solidFill>
                <a:schemeClr val="tx1">
                  <a:lumMod val="50000"/>
                  <a:lumOff val="50000"/>
                </a:schemeClr>
              </a:solidFill>
            </a:endParaRPr>
          </a:p>
        </p:txBody>
      </p:sp>
      <p:sp>
        <p:nvSpPr>
          <p:cNvPr id="5" name="文本框 8"/>
          <p:cNvSpPr txBox="1"/>
          <p:nvPr/>
        </p:nvSpPr>
        <p:spPr>
          <a:xfrm>
            <a:off x="2138849" y="167083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Deep supervision</a:t>
            </a:r>
            <a:endParaRPr lang="en-US" altLang="zh-CN" b="1" dirty="0">
              <a:solidFill>
                <a:srgbClr val="FF0000"/>
              </a:solidFill>
              <a:latin typeface="Microsoft YaHei" charset="0"/>
              <a:ea typeface="Microsoft YaHei" charset="0"/>
              <a:cs typeface="Microsoft YaHei" charset="0"/>
            </a:endParaRPr>
          </a:p>
        </p:txBody>
      </p:sp>
      <p:pic>
        <p:nvPicPr>
          <p:cNvPr id="6" name="图片 5"/>
          <p:cNvPicPr>
            <a:picLocks noChangeAspect="1"/>
          </p:cNvPicPr>
          <p:nvPr/>
        </p:nvPicPr>
        <p:blipFill>
          <a:blip r:embed="rId3"/>
          <a:stretch>
            <a:fillRect/>
          </a:stretch>
        </p:blipFill>
        <p:spPr>
          <a:xfrm>
            <a:off x="3158145" y="3232859"/>
            <a:ext cx="3542465" cy="2074120"/>
          </a:xfrm>
          <a:prstGeom prst="rect">
            <a:avLst/>
          </a:prstGeom>
        </p:spPr>
      </p:pic>
      <p:sp>
        <p:nvSpPr>
          <p:cNvPr id="7" name="文本框 8"/>
          <p:cNvSpPr txBox="1"/>
          <p:nvPr/>
        </p:nvSpPr>
        <p:spPr>
          <a:xfrm>
            <a:off x="3624395" y="5440461"/>
            <a:ext cx="2609964" cy="381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b="1" dirty="0" smtClean="0">
                <a:solidFill>
                  <a:schemeClr val="bg1">
                    <a:lumMod val="50000"/>
                  </a:schemeClr>
                </a:solidFill>
                <a:latin typeface="Microsoft YaHei" charset="0"/>
                <a:ea typeface="Microsoft YaHei" charset="0"/>
                <a:cs typeface="Microsoft YaHei" charset="0"/>
              </a:rPr>
              <a:t>Residual building block</a:t>
            </a:r>
            <a:endParaRPr lang="en-US" altLang="zh-CN" sz="1600" b="1" dirty="0">
              <a:solidFill>
                <a:schemeClr val="bg1">
                  <a:lumMod val="50000"/>
                </a:schemeClr>
              </a:solidFill>
              <a:latin typeface="Microsoft YaHei" charset="0"/>
              <a:ea typeface="Microsoft YaHei" charset="0"/>
              <a:cs typeface="Microsoft YaHei" charset="0"/>
            </a:endParaRPr>
          </a:p>
        </p:txBody>
      </p:sp>
      <p:sp>
        <p:nvSpPr>
          <p:cNvPr id="2" name="乘号 1"/>
          <p:cNvSpPr/>
          <p:nvPr/>
        </p:nvSpPr>
        <p:spPr>
          <a:xfrm>
            <a:off x="4472177" y="5821719"/>
            <a:ext cx="914400" cy="1000125"/>
          </a:xfrm>
          <a:prstGeom prst="mathMultiply">
            <a:avLst>
              <a:gd name="adj1" fmla="val 11020"/>
            </a:avLst>
          </a:prstGeom>
          <a:solidFill>
            <a:srgbClr val="E73A1C"/>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4"/>
          <a:stretch>
            <a:fillRect/>
          </a:stretch>
        </p:blipFill>
        <p:spPr>
          <a:xfrm>
            <a:off x="7990207" y="3293323"/>
            <a:ext cx="2734468" cy="1953191"/>
          </a:xfrm>
          <a:prstGeom prst="rect">
            <a:avLst/>
          </a:prstGeom>
        </p:spPr>
      </p:pic>
      <p:sp>
        <p:nvSpPr>
          <p:cNvPr id="10" name="文本框 8"/>
          <p:cNvSpPr txBox="1"/>
          <p:nvPr/>
        </p:nvSpPr>
        <p:spPr>
          <a:xfrm>
            <a:off x="8052459" y="5440461"/>
            <a:ext cx="2609964" cy="381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b="1" dirty="0" smtClean="0">
                <a:solidFill>
                  <a:schemeClr val="bg1">
                    <a:lumMod val="50000"/>
                  </a:schemeClr>
                </a:solidFill>
                <a:latin typeface="Microsoft YaHei" charset="0"/>
                <a:ea typeface="Microsoft YaHei" charset="0"/>
                <a:cs typeface="Microsoft YaHei" charset="0"/>
              </a:rPr>
              <a:t>Residual building block</a:t>
            </a:r>
            <a:endParaRPr lang="en-US" altLang="zh-CN" sz="1600" b="1" dirty="0">
              <a:solidFill>
                <a:schemeClr val="bg1">
                  <a:lumMod val="50000"/>
                </a:schemeClr>
              </a:solidFill>
              <a:latin typeface="Microsoft YaHei" charset="0"/>
              <a:ea typeface="Microsoft YaHei" charset="0"/>
              <a:cs typeface="Microsoft YaHei" charset="0"/>
            </a:endParaRPr>
          </a:p>
        </p:txBody>
      </p:sp>
      <p:sp>
        <p:nvSpPr>
          <p:cNvPr id="4" name="L 形 3"/>
          <p:cNvSpPr/>
          <p:nvPr/>
        </p:nvSpPr>
        <p:spPr>
          <a:xfrm rot="19031128">
            <a:off x="9084698" y="6017835"/>
            <a:ext cx="740519" cy="416768"/>
          </a:xfrm>
          <a:prstGeom prst="corner">
            <a:avLst>
              <a:gd name="adj1" fmla="val 23239"/>
              <a:gd name="adj2" fmla="val 2323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8"/>
          <p:cNvSpPr txBox="1"/>
          <p:nvPr/>
        </p:nvSpPr>
        <p:spPr>
          <a:xfrm>
            <a:off x="3686647" y="2164481"/>
            <a:ext cx="7038028" cy="73250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b="1" dirty="0" smtClean="0">
                <a:solidFill>
                  <a:schemeClr val="bg1">
                    <a:lumMod val="50000"/>
                  </a:schemeClr>
                </a:solidFill>
                <a:latin typeface="Microsoft YaHei" charset="0"/>
                <a:ea typeface="Microsoft YaHei" charset="0"/>
                <a:cs typeface="Microsoft YaHei" charset="0"/>
              </a:rPr>
              <a:t>Provide integrated objective function as </a:t>
            </a:r>
            <a:r>
              <a:rPr lang="en-US" altLang="zh-CN" sz="1600" b="1" dirty="0" smtClean="0">
                <a:solidFill>
                  <a:srgbClr val="C00000"/>
                </a:solidFill>
                <a:latin typeface="Microsoft YaHei" charset="0"/>
                <a:ea typeface="Microsoft YaHei" charset="0"/>
                <a:cs typeface="Microsoft YaHei" charset="0"/>
              </a:rPr>
              <a:t>direct</a:t>
            </a:r>
            <a:r>
              <a:rPr lang="en-US" altLang="zh-CN" sz="1600" b="1" dirty="0" smtClean="0">
                <a:solidFill>
                  <a:schemeClr val="bg1">
                    <a:lumMod val="50000"/>
                  </a:schemeClr>
                </a:solidFill>
                <a:latin typeface="Microsoft YaHei" charset="0"/>
                <a:ea typeface="Microsoft YaHei" charset="0"/>
                <a:cs typeface="Microsoft YaHei" charset="0"/>
              </a:rPr>
              <a:t> </a:t>
            </a:r>
            <a:r>
              <a:rPr lang="en-US" altLang="zh-CN" sz="1600" b="1" dirty="0" smtClean="0">
                <a:solidFill>
                  <a:srgbClr val="C00000"/>
                </a:solidFill>
                <a:latin typeface="Microsoft YaHei" charset="0"/>
                <a:ea typeface="Microsoft YaHei" charset="0"/>
                <a:cs typeface="Microsoft YaHei" charset="0"/>
              </a:rPr>
              <a:t>supervision</a:t>
            </a:r>
            <a:r>
              <a:rPr lang="en-US" altLang="zh-CN" sz="1600" b="1" dirty="0" smtClean="0">
                <a:solidFill>
                  <a:schemeClr val="bg1">
                    <a:lumMod val="50000"/>
                  </a:schemeClr>
                </a:solidFill>
                <a:latin typeface="Microsoft YaHei" charset="0"/>
                <a:ea typeface="Microsoft YaHei" charset="0"/>
                <a:cs typeface="Microsoft YaHei" charset="0"/>
              </a:rPr>
              <a:t> to the </a:t>
            </a:r>
            <a:r>
              <a:rPr lang="en-US" altLang="zh-CN" sz="1600" b="1" dirty="0" smtClean="0">
                <a:solidFill>
                  <a:srgbClr val="C00000"/>
                </a:solidFill>
                <a:latin typeface="Microsoft YaHei" charset="0"/>
                <a:ea typeface="Microsoft YaHei" charset="0"/>
                <a:cs typeface="Microsoft YaHei" charset="0"/>
              </a:rPr>
              <a:t>earlier hidden layers</a:t>
            </a:r>
            <a:r>
              <a:rPr lang="en-US" altLang="zh-CN" sz="1600" b="1" dirty="0" smtClean="0">
                <a:solidFill>
                  <a:schemeClr val="bg1">
                    <a:lumMod val="50000"/>
                  </a:schemeClr>
                </a:solidFill>
                <a:latin typeface="Microsoft YaHei" charset="0"/>
                <a:ea typeface="Microsoft YaHei" charset="0"/>
                <a:cs typeface="Microsoft YaHei" charset="0"/>
              </a:rPr>
              <a:t>, rather than only at the output layer.</a:t>
            </a:r>
            <a:endParaRPr lang="en-US" altLang="zh-CN" sz="1600" b="1" dirty="0">
              <a:solidFill>
                <a:schemeClr val="bg1">
                  <a:lumMod val="50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8818315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P spid="10" grpId="0"/>
      <p:bldP spid="4" grpId="0" animBg="1"/>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3.Principle</a:t>
            </a:r>
            <a:endParaRPr lang="zh-CN" altLang="en-US" sz="3200" dirty="0">
              <a:solidFill>
                <a:schemeClr val="tx1">
                  <a:lumMod val="50000"/>
                  <a:lumOff val="50000"/>
                </a:schemeClr>
              </a:solidFill>
            </a:endParaRPr>
          </a:p>
        </p:txBody>
      </p:sp>
      <p:sp>
        <p:nvSpPr>
          <p:cNvPr id="13" name="文本框 8"/>
          <p:cNvSpPr txBox="1"/>
          <p:nvPr/>
        </p:nvSpPr>
        <p:spPr>
          <a:xfrm>
            <a:off x="2138849" y="224926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tx1">
                    <a:lumMod val="50000"/>
                    <a:lumOff val="50000"/>
                  </a:schemeClr>
                </a:solidFill>
                <a:latin typeface="Microsoft YaHei" charset="0"/>
                <a:ea typeface="Microsoft YaHei" charset="0"/>
                <a:cs typeface="Microsoft YaHei" charset="0"/>
              </a:rPr>
              <a:t>Dense Prediction Structure</a:t>
            </a:r>
            <a:endParaRPr lang="en-US" altLang="zh-CN" b="1" dirty="0">
              <a:solidFill>
                <a:srgbClr val="FF0000"/>
              </a:solidFill>
              <a:latin typeface="Microsoft YaHei" charset="0"/>
              <a:ea typeface="Microsoft YaHei" charset="0"/>
              <a:cs typeface="Microsoft YaHei" charset="0"/>
            </a:endParaRPr>
          </a:p>
        </p:txBody>
      </p:sp>
      <p:sp>
        <p:nvSpPr>
          <p:cNvPr id="16" name="文本框 8"/>
          <p:cNvSpPr txBox="1"/>
          <p:nvPr/>
        </p:nvSpPr>
        <p:spPr>
          <a:xfrm>
            <a:off x="2138849" y="109240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bg1">
                    <a:lumMod val="85000"/>
                  </a:schemeClr>
                </a:solidFill>
                <a:latin typeface="Microsoft YaHei" charset="0"/>
                <a:ea typeface="Microsoft YaHei" charset="0"/>
                <a:cs typeface="Microsoft YaHei" charset="0"/>
              </a:rPr>
              <a:t>Proposal-free</a:t>
            </a:r>
            <a:endParaRPr lang="en-US" altLang="zh-CN" b="1" dirty="0">
              <a:solidFill>
                <a:schemeClr val="bg1">
                  <a:lumMod val="85000"/>
                </a:schemeClr>
              </a:solidFill>
              <a:latin typeface="Microsoft YaHei" charset="0"/>
              <a:ea typeface="Microsoft YaHei" charset="0"/>
              <a:cs typeface="Microsoft YaHei" charset="0"/>
            </a:endParaRPr>
          </a:p>
        </p:txBody>
      </p:sp>
      <p:sp>
        <p:nvSpPr>
          <p:cNvPr id="17" name="文本框 8"/>
          <p:cNvSpPr txBox="1"/>
          <p:nvPr/>
        </p:nvSpPr>
        <p:spPr>
          <a:xfrm>
            <a:off x="2138849" y="167083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Deep supervision</a:t>
            </a:r>
          </a:p>
        </p:txBody>
      </p:sp>
      <p:pic>
        <p:nvPicPr>
          <p:cNvPr id="8" name="图片 7"/>
          <p:cNvPicPr>
            <a:picLocks noChangeAspect="1"/>
          </p:cNvPicPr>
          <p:nvPr/>
        </p:nvPicPr>
        <p:blipFill>
          <a:blip r:embed="rId3"/>
          <a:stretch>
            <a:fillRect/>
          </a:stretch>
        </p:blipFill>
        <p:spPr>
          <a:xfrm>
            <a:off x="2225220" y="756606"/>
            <a:ext cx="9461500" cy="5993070"/>
          </a:xfrm>
          <a:prstGeom prst="rect">
            <a:avLst/>
          </a:prstGeom>
        </p:spPr>
      </p:pic>
      <p:sp>
        <p:nvSpPr>
          <p:cNvPr id="9" name="文本框 8"/>
          <p:cNvSpPr txBox="1"/>
          <p:nvPr/>
        </p:nvSpPr>
        <p:spPr>
          <a:xfrm>
            <a:off x="1138708" y="2666618"/>
            <a:ext cx="956955" cy="65248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800" b="1" dirty="0" smtClean="0">
                <a:solidFill>
                  <a:schemeClr val="tx1">
                    <a:lumMod val="50000"/>
                    <a:lumOff val="50000"/>
                  </a:schemeClr>
                </a:solidFill>
                <a:latin typeface="Microsoft YaHei" charset="0"/>
                <a:ea typeface="Microsoft YaHei" charset="0"/>
                <a:cs typeface="Microsoft YaHei" charset="0"/>
              </a:rPr>
              <a:t>SSD</a:t>
            </a:r>
            <a:endParaRPr lang="en-US" altLang="zh-CN" sz="2800" b="1" dirty="0">
              <a:solidFill>
                <a:schemeClr val="tx1">
                  <a:lumMod val="50000"/>
                  <a:lumOff val="50000"/>
                </a:schemeClr>
              </a:solidFill>
              <a:latin typeface="Microsoft YaHei" charset="0"/>
              <a:ea typeface="Microsoft YaHei" charset="0"/>
              <a:cs typeface="Microsoft YaHei" charset="0"/>
            </a:endParaRPr>
          </a:p>
        </p:txBody>
      </p:sp>
      <p:sp>
        <p:nvSpPr>
          <p:cNvPr id="10" name="文本框 9"/>
          <p:cNvSpPr txBox="1"/>
          <p:nvPr/>
        </p:nvSpPr>
        <p:spPr>
          <a:xfrm>
            <a:off x="10362003" y="2661497"/>
            <a:ext cx="1288501" cy="65248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800" b="1" dirty="0" smtClean="0">
                <a:solidFill>
                  <a:schemeClr val="tx1">
                    <a:lumMod val="50000"/>
                    <a:lumOff val="50000"/>
                  </a:schemeClr>
                </a:solidFill>
                <a:latin typeface="Microsoft YaHei" charset="0"/>
                <a:ea typeface="Microsoft YaHei" charset="0"/>
                <a:cs typeface="Microsoft YaHei" charset="0"/>
              </a:rPr>
              <a:t>DSOD</a:t>
            </a:r>
            <a:endParaRPr lang="en-US" altLang="zh-CN" sz="2800" b="1" dirty="0">
              <a:solidFill>
                <a:schemeClr val="tx1">
                  <a:lumMod val="50000"/>
                  <a:lumOff val="50000"/>
                </a:schemeClr>
              </a:solidFill>
              <a:latin typeface="Microsoft YaHei" charset="0"/>
              <a:ea typeface="Microsoft YaHei" charset="0"/>
              <a:cs typeface="Microsoft YaHei" charset="0"/>
            </a:endParaRPr>
          </a:p>
        </p:txBody>
      </p:sp>
      <p:cxnSp>
        <p:nvCxnSpPr>
          <p:cNvPr id="5" name="直接箭头连接符 4"/>
          <p:cNvCxnSpPr/>
          <p:nvPr/>
        </p:nvCxnSpPr>
        <p:spPr>
          <a:xfrm>
            <a:off x="8124825" y="2987740"/>
            <a:ext cx="723900" cy="0"/>
          </a:xfrm>
          <a:prstGeom prst="straightConnector1">
            <a:avLst/>
          </a:prstGeom>
          <a:ln w="57150">
            <a:solidFill>
              <a:srgbClr val="E73A1C"/>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flipH="1">
            <a:off x="7820025" y="3147636"/>
            <a:ext cx="876302" cy="280683"/>
          </a:xfrm>
          <a:prstGeom prst="straightConnector1">
            <a:avLst/>
          </a:prstGeom>
          <a:ln w="57150">
            <a:solidFill>
              <a:srgbClr val="E73A1C"/>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nvCxnSpPr>
        <p:spPr>
          <a:xfrm>
            <a:off x="8896350" y="3192046"/>
            <a:ext cx="0" cy="465164"/>
          </a:xfrm>
          <a:prstGeom prst="straightConnector1">
            <a:avLst/>
          </a:prstGeom>
          <a:ln w="57150">
            <a:solidFill>
              <a:srgbClr val="E73A1C"/>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a:off x="8058150" y="3978340"/>
            <a:ext cx="723900" cy="0"/>
          </a:xfrm>
          <a:prstGeom prst="straightConnector1">
            <a:avLst/>
          </a:prstGeom>
          <a:ln w="57150">
            <a:solidFill>
              <a:srgbClr val="E73A1C"/>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p:nvPr/>
        </p:nvCxnSpPr>
        <p:spPr>
          <a:xfrm flipH="1">
            <a:off x="7905748" y="4092725"/>
            <a:ext cx="876302" cy="280683"/>
          </a:xfrm>
          <a:prstGeom prst="straightConnector1">
            <a:avLst/>
          </a:prstGeom>
          <a:ln w="57150">
            <a:solidFill>
              <a:srgbClr val="E73A1C"/>
            </a:solidFill>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p:nvPr/>
        </p:nvCxnSpPr>
        <p:spPr>
          <a:xfrm rot="16200000" flipH="1">
            <a:off x="7841732" y="4114831"/>
            <a:ext cx="3270185" cy="1016001"/>
          </a:xfrm>
          <a:prstGeom prst="bentConnector3">
            <a:avLst>
              <a:gd name="adj1" fmla="val -98"/>
            </a:avLst>
          </a:prstGeom>
          <a:ln w="57150">
            <a:solidFill>
              <a:srgbClr val="E73A1C"/>
            </a:solidFill>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p:nvPr/>
        </p:nvCxnSpPr>
        <p:spPr>
          <a:xfrm rot="16200000" flipH="1">
            <a:off x="8208994" y="4646645"/>
            <a:ext cx="2279586" cy="942976"/>
          </a:xfrm>
          <a:prstGeom prst="bentConnector3">
            <a:avLst>
              <a:gd name="adj1" fmla="val 695"/>
            </a:avLst>
          </a:prstGeom>
          <a:ln w="57150">
            <a:solidFill>
              <a:srgbClr val="E73A1C"/>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83987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p:cTn id="26" dur="500" fill="hold"/>
                                        <p:tgtEl>
                                          <p:spTgt spid="18"/>
                                        </p:tgtEl>
                                        <p:attrNameLst>
                                          <p:attrName>ppt_w</p:attrName>
                                        </p:attrNameLst>
                                      </p:cBhvr>
                                      <p:tavLst>
                                        <p:tav tm="0">
                                          <p:val>
                                            <p:fltVal val="0"/>
                                          </p:val>
                                        </p:tav>
                                        <p:tav tm="100000">
                                          <p:val>
                                            <p:strVal val="#ppt_w"/>
                                          </p:val>
                                        </p:tav>
                                      </p:tavLst>
                                    </p:anim>
                                    <p:anim calcmode="lin" valueType="num">
                                      <p:cBhvr>
                                        <p:cTn id="27" dur="500" fill="hold"/>
                                        <p:tgtEl>
                                          <p:spTgt spid="18"/>
                                        </p:tgtEl>
                                        <p:attrNameLst>
                                          <p:attrName>ppt_h</p:attrName>
                                        </p:attrNameLst>
                                      </p:cBhvr>
                                      <p:tavLst>
                                        <p:tav tm="0">
                                          <p:val>
                                            <p:fltVal val="0"/>
                                          </p:val>
                                        </p:tav>
                                        <p:tav tm="100000">
                                          <p:val>
                                            <p:strVal val="#ppt_h"/>
                                          </p:val>
                                        </p:tav>
                                      </p:tavLst>
                                    </p:anim>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nodeType="click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p:cTn id="33" dur="500" fill="hold"/>
                                        <p:tgtEl>
                                          <p:spTgt spid="22"/>
                                        </p:tgtEl>
                                        <p:attrNameLst>
                                          <p:attrName>ppt_w</p:attrName>
                                        </p:attrNameLst>
                                      </p:cBhvr>
                                      <p:tavLst>
                                        <p:tav tm="0">
                                          <p:val>
                                            <p:fltVal val="0"/>
                                          </p:val>
                                        </p:tav>
                                        <p:tav tm="100000">
                                          <p:val>
                                            <p:strVal val="#ppt_w"/>
                                          </p:val>
                                        </p:tav>
                                      </p:tavLst>
                                    </p:anim>
                                    <p:anim calcmode="lin" valueType="num">
                                      <p:cBhvr>
                                        <p:cTn id="34" dur="500" fill="hold"/>
                                        <p:tgtEl>
                                          <p:spTgt spid="22"/>
                                        </p:tgtEl>
                                        <p:attrNameLst>
                                          <p:attrName>ppt_h</p:attrName>
                                        </p:attrNameLst>
                                      </p:cBhvr>
                                      <p:tavLst>
                                        <p:tav tm="0">
                                          <p:val>
                                            <p:fltVal val="0"/>
                                          </p:val>
                                        </p:tav>
                                        <p:tav tm="100000">
                                          <p:val>
                                            <p:strVal val="#ppt_h"/>
                                          </p:val>
                                        </p:tav>
                                      </p:tavLst>
                                    </p:anim>
                                    <p:animEffect transition="in" filter="fade">
                                      <p:cBhvr>
                                        <p:cTn id="35" dur="500"/>
                                        <p:tgtEl>
                                          <p:spTgt spid="22"/>
                                        </p:tgtEl>
                                      </p:cBhvr>
                                    </p:animEffect>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nodeType="clickEffect">
                                  <p:stCondLst>
                                    <p:cond delay="0"/>
                                  </p:stCondLst>
                                  <p:childTnLst>
                                    <p:set>
                                      <p:cBhvr>
                                        <p:cTn id="39" dur="1" fill="hold">
                                          <p:stCondLst>
                                            <p:cond delay="0"/>
                                          </p:stCondLst>
                                        </p:cTn>
                                        <p:tgtEl>
                                          <p:spTgt spid="24"/>
                                        </p:tgtEl>
                                        <p:attrNameLst>
                                          <p:attrName>style.visibility</p:attrName>
                                        </p:attrNameLst>
                                      </p:cBhvr>
                                      <p:to>
                                        <p:strVal val="visible"/>
                                      </p:to>
                                    </p:set>
                                    <p:anim calcmode="lin" valueType="num">
                                      <p:cBhvr>
                                        <p:cTn id="40" dur="500" fill="hold"/>
                                        <p:tgtEl>
                                          <p:spTgt spid="24"/>
                                        </p:tgtEl>
                                        <p:attrNameLst>
                                          <p:attrName>ppt_w</p:attrName>
                                        </p:attrNameLst>
                                      </p:cBhvr>
                                      <p:tavLst>
                                        <p:tav tm="0">
                                          <p:val>
                                            <p:fltVal val="0"/>
                                          </p:val>
                                        </p:tav>
                                        <p:tav tm="100000">
                                          <p:val>
                                            <p:strVal val="#ppt_w"/>
                                          </p:val>
                                        </p:tav>
                                      </p:tavLst>
                                    </p:anim>
                                    <p:anim calcmode="lin" valueType="num">
                                      <p:cBhvr>
                                        <p:cTn id="41" dur="500" fill="hold"/>
                                        <p:tgtEl>
                                          <p:spTgt spid="24"/>
                                        </p:tgtEl>
                                        <p:attrNameLst>
                                          <p:attrName>ppt_h</p:attrName>
                                        </p:attrNameLst>
                                      </p:cBhvr>
                                      <p:tavLst>
                                        <p:tav tm="0">
                                          <p:val>
                                            <p:fltVal val="0"/>
                                          </p:val>
                                        </p:tav>
                                        <p:tav tm="100000">
                                          <p:val>
                                            <p:strVal val="#ppt_h"/>
                                          </p:val>
                                        </p:tav>
                                      </p:tavLst>
                                    </p:anim>
                                    <p:animEffect transition="in" filter="fade">
                                      <p:cBhvr>
                                        <p:cTn id="42" dur="5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nodeType="clickEffect">
                                  <p:stCondLst>
                                    <p:cond delay="0"/>
                                  </p:stCondLst>
                                  <p:childTnLst>
                                    <p:set>
                                      <p:cBhvr>
                                        <p:cTn id="46" dur="1" fill="hold">
                                          <p:stCondLst>
                                            <p:cond delay="0"/>
                                          </p:stCondLst>
                                        </p:cTn>
                                        <p:tgtEl>
                                          <p:spTgt spid="25"/>
                                        </p:tgtEl>
                                        <p:attrNameLst>
                                          <p:attrName>style.visibility</p:attrName>
                                        </p:attrNameLst>
                                      </p:cBhvr>
                                      <p:to>
                                        <p:strVal val="visible"/>
                                      </p:to>
                                    </p:set>
                                    <p:anim calcmode="lin" valueType="num">
                                      <p:cBhvr>
                                        <p:cTn id="47" dur="500" fill="hold"/>
                                        <p:tgtEl>
                                          <p:spTgt spid="25"/>
                                        </p:tgtEl>
                                        <p:attrNameLst>
                                          <p:attrName>ppt_w</p:attrName>
                                        </p:attrNameLst>
                                      </p:cBhvr>
                                      <p:tavLst>
                                        <p:tav tm="0">
                                          <p:val>
                                            <p:fltVal val="0"/>
                                          </p:val>
                                        </p:tav>
                                        <p:tav tm="100000">
                                          <p:val>
                                            <p:strVal val="#ppt_w"/>
                                          </p:val>
                                        </p:tav>
                                      </p:tavLst>
                                    </p:anim>
                                    <p:anim calcmode="lin" valueType="num">
                                      <p:cBhvr>
                                        <p:cTn id="48" dur="500" fill="hold"/>
                                        <p:tgtEl>
                                          <p:spTgt spid="25"/>
                                        </p:tgtEl>
                                        <p:attrNameLst>
                                          <p:attrName>ppt_h</p:attrName>
                                        </p:attrNameLst>
                                      </p:cBhvr>
                                      <p:tavLst>
                                        <p:tav tm="0">
                                          <p:val>
                                            <p:fltVal val="0"/>
                                          </p:val>
                                        </p:tav>
                                        <p:tav tm="100000">
                                          <p:val>
                                            <p:strVal val="#ppt_h"/>
                                          </p:val>
                                        </p:tav>
                                      </p:tavLst>
                                    </p:anim>
                                    <p:animEffect transition="in" filter="fade">
                                      <p:cBhvr>
                                        <p:cTn id="49" dur="500"/>
                                        <p:tgtEl>
                                          <p:spTgt spid="25"/>
                                        </p:tgtEl>
                                      </p:cBhvr>
                                    </p:animEffec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nodeType="clickEffect">
                                  <p:stCondLst>
                                    <p:cond delay="0"/>
                                  </p:stCondLst>
                                  <p:childTnLst>
                                    <p:set>
                                      <p:cBhvr>
                                        <p:cTn id="53" dur="1" fill="hold">
                                          <p:stCondLst>
                                            <p:cond delay="0"/>
                                          </p:stCondLst>
                                        </p:cTn>
                                        <p:tgtEl>
                                          <p:spTgt spid="28"/>
                                        </p:tgtEl>
                                        <p:attrNameLst>
                                          <p:attrName>style.visibility</p:attrName>
                                        </p:attrNameLst>
                                      </p:cBhvr>
                                      <p:to>
                                        <p:strVal val="visible"/>
                                      </p:to>
                                    </p:set>
                                    <p:anim calcmode="lin" valueType="num">
                                      <p:cBhvr>
                                        <p:cTn id="54" dur="500" fill="hold"/>
                                        <p:tgtEl>
                                          <p:spTgt spid="28"/>
                                        </p:tgtEl>
                                        <p:attrNameLst>
                                          <p:attrName>ppt_w</p:attrName>
                                        </p:attrNameLst>
                                      </p:cBhvr>
                                      <p:tavLst>
                                        <p:tav tm="0">
                                          <p:val>
                                            <p:fltVal val="0"/>
                                          </p:val>
                                        </p:tav>
                                        <p:tav tm="100000">
                                          <p:val>
                                            <p:strVal val="#ppt_w"/>
                                          </p:val>
                                        </p:tav>
                                      </p:tavLst>
                                    </p:anim>
                                    <p:anim calcmode="lin" valueType="num">
                                      <p:cBhvr>
                                        <p:cTn id="55" dur="500" fill="hold"/>
                                        <p:tgtEl>
                                          <p:spTgt spid="28"/>
                                        </p:tgtEl>
                                        <p:attrNameLst>
                                          <p:attrName>ppt_h</p:attrName>
                                        </p:attrNameLst>
                                      </p:cBhvr>
                                      <p:tavLst>
                                        <p:tav tm="0">
                                          <p:val>
                                            <p:fltVal val="0"/>
                                          </p:val>
                                        </p:tav>
                                        <p:tav tm="100000">
                                          <p:val>
                                            <p:strVal val="#ppt_h"/>
                                          </p:val>
                                        </p:tav>
                                      </p:tavLst>
                                    </p:anim>
                                    <p:animEffect transition="in" filter="fade">
                                      <p:cBhvr>
                                        <p:cTn id="56" dur="500"/>
                                        <p:tgtEl>
                                          <p:spTgt spid="28"/>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nodeType="clickEffect">
                                  <p:stCondLst>
                                    <p:cond delay="0"/>
                                  </p:stCondLst>
                                  <p:childTnLst>
                                    <p:set>
                                      <p:cBhvr>
                                        <p:cTn id="60" dur="1" fill="hold">
                                          <p:stCondLst>
                                            <p:cond delay="0"/>
                                          </p:stCondLst>
                                        </p:cTn>
                                        <p:tgtEl>
                                          <p:spTgt spid="34"/>
                                        </p:tgtEl>
                                        <p:attrNameLst>
                                          <p:attrName>style.visibility</p:attrName>
                                        </p:attrNameLst>
                                      </p:cBhvr>
                                      <p:to>
                                        <p:strVal val="visible"/>
                                      </p:to>
                                    </p:set>
                                    <p:anim calcmode="lin" valueType="num">
                                      <p:cBhvr>
                                        <p:cTn id="61" dur="500" fill="hold"/>
                                        <p:tgtEl>
                                          <p:spTgt spid="34"/>
                                        </p:tgtEl>
                                        <p:attrNameLst>
                                          <p:attrName>ppt_w</p:attrName>
                                        </p:attrNameLst>
                                      </p:cBhvr>
                                      <p:tavLst>
                                        <p:tav tm="0">
                                          <p:val>
                                            <p:fltVal val="0"/>
                                          </p:val>
                                        </p:tav>
                                        <p:tav tm="100000">
                                          <p:val>
                                            <p:strVal val="#ppt_w"/>
                                          </p:val>
                                        </p:tav>
                                      </p:tavLst>
                                    </p:anim>
                                    <p:anim calcmode="lin" valueType="num">
                                      <p:cBhvr>
                                        <p:cTn id="62" dur="500" fill="hold"/>
                                        <p:tgtEl>
                                          <p:spTgt spid="34"/>
                                        </p:tgtEl>
                                        <p:attrNameLst>
                                          <p:attrName>ppt_h</p:attrName>
                                        </p:attrNameLst>
                                      </p:cBhvr>
                                      <p:tavLst>
                                        <p:tav tm="0">
                                          <p:val>
                                            <p:fltVal val="0"/>
                                          </p:val>
                                        </p:tav>
                                        <p:tav tm="100000">
                                          <p:val>
                                            <p:strVal val="#ppt_h"/>
                                          </p:val>
                                        </p:tav>
                                      </p:tavLst>
                                    </p:anim>
                                    <p:animEffect transition="in" filter="fade">
                                      <p:cBhvr>
                                        <p:cTn id="6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3.Principle</a:t>
            </a:r>
            <a:endParaRPr lang="zh-CN" altLang="en-US" sz="3200" dirty="0">
              <a:solidFill>
                <a:schemeClr val="tx1">
                  <a:lumMod val="50000"/>
                  <a:lumOff val="50000"/>
                </a:schemeClr>
              </a:solidFill>
            </a:endParaRPr>
          </a:p>
        </p:txBody>
      </p:sp>
      <p:sp>
        <p:nvSpPr>
          <p:cNvPr id="13" name="文本框 8"/>
          <p:cNvSpPr txBox="1"/>
          <p:nvPr/>
        </p:nvSpPr>
        <p:spPr>
          <a:xfrm>
            <a:off x="2138849" y="224926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Dense Prediction Structure</a:t>
            </a:r>
          </a:p>
        </p:txBody>
      </p:sp>
      <p:sp>
        <p:nvSpPr>
          <p:cNvPr id="16" name="文本框 8"/>
          <p:cNvSpPr txBox="1"/>
          <p:nvPr/>
        </p:nvSpPr>
        <p:spPr>
          <a:xfrm>
            <a:off x="2138849" y="109240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bg1">
                    <a:lumMod val="85000"/>
                  </a:schemeClr>
                </a:solidFill>
                <a:latin typeface="Microsoft YaHei" charset="0"/>
                <a:ea typeface="Microsoft YaHei" charset="0"/>
                <a:cs typeface="Microsoft YaHei" charset="0"/>
              </a:rPr>
              <a:t>Proposal-free</a:t>
            </a:r>
            <a:endParaRPr lang="en-US" altLang="zh-CN" b="1" dirty="0">
              <a:solidFill>
                <a:schemeClr val="bg1">
                  <a:lumMod val="85000"/>
                </a:schemeClr>
              </a:solidFill>
              <a:latin typeface="Microsoft YaHei" charset="0"/>
              <a:ea typeface="Microsoft YaHei" charset="0"/>
              <a:cs typeface="Microsoft YaHei" charset="0"/>
            </a:endParaRPr>
          </a:p>
        </p:txBody>
      </p:sp>
      <p:sp>
        <p:nvSpPr>
          <p:cNvPr id="17" name="文本框 8"/>
          <p:cNvSpPr txBox="1"/>
          <p:nvPr/>
        </p:nvSpPr>
        <p:spPr>
          <a:xfrm>
            <a:off x="2138849" y="167083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Deep supervision</a:t>
            </a:r>
          </a:p>
        </p:txBody>
      </p:sp>
      <p:sp>
        <p:nvSpPr>
          <p:cNvPr id="9" name="文本框 8"/>
          <p:cNvSpPr txBox="1"/>
          <p:nvPr/>
        </p:nvSpPr>
        <p:spPr>
          <a:xfrm>
            <a:off x="2138849" y="282769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tx1">
                    <a:lumMod val="50000"/>
                    <a:lumOff val="50000"/>
                  </a:schemeClr>
                </a:solidFill>
                <a:latin typeface="Microsoft YaHei" charset="0"/>
                <a:ea typeface="Microsoft YaHei" charset="0"/>
                <a:cs typeface="Microsoft YaHei" charset="0"/>
              </a:rPr>
              <a:t>Stem </a:t>
            </a:r>
            <a:r>
              <a:rPr lang="en-US" altLang="zh-CN" b="1" dirty="0" smtClean="0">
                <a:solidFill>
                  <a:schemeClr val="tx1">
                    <a:lumMod val="50000"/>
                    <a:lumOff val="50000"/>
                  </a:schemeClr>
                </a:solidFill>
                <a:latin typeface="Microsoft YaHei" charset="0"/>
                <a:ea typeface="Microsoft YaHei" charset="0"/>
                <a:cs typeface="Microsoft YaHei" charset="0"/>
              </a:rPr>
              <a:t>Block</a:t>
            </a:r>
            <a:endParaRPr lang="en-US" altLang="zh-CN" b="1" dirty="0">
              <a:solidFill>
                <a:srgbClr val="FF0000"/>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32153681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3.Principle</a:t>
            </a:r>
            <a:endParaRPr lang="zh-CN" altLang="en-US" sz="3200" dirty="0">
              <a:solidFill>
                <a:schemeClr val="tx1">
                  <a:lumMod val="50000"/>
                  <a:lumOff val="50000"/>
                </a:schemeClr>
              </a:solidFill>
            </a:endParaRPr>
          </a:p>
        </p:txBody>
      </p:sp>
      <p:sp>
        <p:nvSpPr>
          <p:cNvPr id="9" name="文本框 8"/>
          <p:cNvSpPr txBox="1"/>
          <p:nvPr/>
        </p:nvSpPr>
        <p:spPr>
          <a:xfrm>
            <a:off x="2138849" y="959248"/>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tx1">
                    <a:lumMod val="50000"/>
                    <a:lumOff val="50000"/>
                  </a:schemeClr>
                </a:solidFill>
                <a:latin typeface="Microsoft YaHei" charset="0"/>
                <a:ea typeface="Microsoft YaHei" charset="0"/>
                <a:cs typeface="Microsoft YaHei" charset="0"/>
              </a:rPr>
              <a:t>Stem </a:t>
            </a:r>
            <a:r>
              <a:rPr lang="en-US" altLang="zh-CN" b="1" dirty="0" smtClean="0">
                <a:solidFill>
                  <a:schemeClr val="tx1">
                    <a:lumMod val="50000"/>
                    <a:lumOff val="50000"/>
                  </a:schemeClr>
                </a:solidFill>
                <a:latin typeface="Microsoft YaHei" charset="0"/>
                <a:ea typeface="Microsoft YaHei" charset="0"/>
                <a:cs typeface="Microsoft YaHei" charset="0"/>
              </a:rPr>
              <a:t>Block</a:t>
            </a:r>
            <a:endParaRPr lang="en-US" altLang="zh-CN" b="1" dirty="0">
              <a:solidFill>
                <a:srgbClr val="FF0000"/>
              </a:solidFill>
              <a:latin typeface="Microsoft YaHei" charset="0"/>
              <a:ea typeface="Microsoft YaHei" charset="0"/>
              <a:cs typeface="Microsoft YaHei" charset="0"/>
            </a:endParaRPr>
          </a:p>
        </p:txBody>
      </p:sp>
      <p:sp>
        <p:nvSpPr>
          <p:cNvPr id="25" name="矩形 24"/>
          <p:cNvSpPr/>
          <p:nvPr/>
        </p:nvSpPr>
        <p:spPr>
          <a:xfrm>
            <a:off x="2119678" y="148161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2435427" y="14830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2751176" y="14830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3066925" y="14830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382674" y="14830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3698423" y="14830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5257017" y="2388629"/>
            <a:ext cx="315749" cy="315749"/>
          </a:xfrm>
          <a:prstGeom prst="rect">
            <a:avLst/>
          </a:prstGeom>
          <a:solidFill>
            <a:srgbClr val="C0000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4007261" y="14830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右箭头 69"/>
          <p:cNvSpPr/>
          <p:nvPr/>
        </p:nvSpPr>
        <p:spPr>
          <a:xfrm>
            <a:off x="4407525" y="2374595"/>
            <a:ext cx="734518" cy="3297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文本框 8"/>
          <p:cNvSpPr txBox="1"/>
          <p:nvPr/>
        </p:nvSpPr>
        <p:spPr>
          <a:xfrm>
            <a:off x="2441216" y="3709321"/>
            <a:ext cx="1578745"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50000"/>
                    <a:lumOff val="50000"/>
                  </a:schemeClr>
                </a:solidFill>
                <a:latin typeface="Microsoft YaHei" charset="0"/>
                <a:ea typeface="Microsoft YaHei" charset="0"/>
                <a:cs typeface="Microsoft YaHei" charset="0"/>
              </a:rPr>
              <a:t>7 </a:t>
            </a:r>
            <a:r>
              <a:rPr lang="en-US" altLang="zh-CN" b="1" dirty="0" smtClean="0">
                <a:solidFill>
                  <a:schemeClr val="tx1">
                    <a:lumMod val="50000"/>
                    <a:lumOff val="50000"/>
                  </a:schemeClr>
                </a:solidFill>
                <a:latin typeface="Microsoft YaHei" charset="0"/>
                <a:ea typeface="Microsoft YaHei" charset="0"/>
                <a:cs typeface="Microsoft YaHei" charset="0"/>
              </a:rPr>
              <a:t>× 7 kernel</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179" name="右箭头 178"/>
          <p:cNvSpPr/>
          <p:nvPr/>
        </p:nvSpPr>
        <p:spPr>
          <a:xfrm>
            <a:off x="4403238" y="5084352"/>
            <a:ext cx="734518" cy="3297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0" name="矩形 179"/>
          <p:cNvSpPr/>
          <p:nvPr/>
        </p:nvSpPr>
        <p:spPr>
          <a:xfrm>
            <a:off x="5217984" y="451657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矩形 180"/>
          <p:cNvSpPr/>
          <p:nvPr/>
        </p:nvSpPr>
        <p:spPr>
          <a:xfrm>
            <a:off x="5533733" y="451657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5849482" y="451657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矩形 186"/>
          <p:cNvSpPr/>
          <p:nvPr/>
        </p:nvSpPr>
        <p:spPr>
          <a:xfrm>
            <a:off x="6165231" y="451657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6474069" y="451657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5217984" y="483231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5533733" y="483231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5849482" y="483231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6165231" y="483231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474069" y="483231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5217984" y="514806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5533733" y="514806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5849482" y="514806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6165231" y="514806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6474069" y="514806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矩形 218"/>
          <p:cNvSpPr/>
          <p:nvPr/>
        </p:nvSpPr>
        <p:spPr>
          <a:xfrm>
            <a:off x="5217984" y="546381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矩形 219"/>
          <p:cNvSpPr/>
          <p:nvPr/>
        </p:nvSpPr>
        <p:spPr>
          <a:xfrm>
            <a:off x="5533733" y="546381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矩形 220"/>
          <p:cNvSpPr/>
          <p:nvPr/>
        </p:nvSpPr>
        <p:spPr>
          <a:xfrm>
            <a:off x="5849482" y="546381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矩形 221"/>
          <p:cNvSpPr/>
          <p:nvPr/>
        </p:nvSpPr>
        <p:spPr>
          <a:xfrm>
            <a:off x="6165231" y="546381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474069" y="546381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5217984" y="5779566"/>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5533733" y="5779566"/>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矩形 225"/>
          <p:cNvSpPr/>
          <p:nvPr/>
        </p:nvSpPr>
        <p:spPr>
          <a:xfrm>
            <a:off x="5849482" y="5779566"/>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165231" y="5779566"/>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474069" y="5779566"/>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矩形 235"/>
          <p:cNvSpPr/>
          <p:nvPr/>
        </p:nvSpPr>
        <p:spPr>
          <a:xfrm>
            <a:off x="2126589" y="1805796"/>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2435427" y="179975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矩形 237"/>
          <p:cNvSpPr/>
          <p:nvPr/>
        </p:nvSpPr>
        <p:spPr>
          <a:xfrm>
            <a:off x="2751176" y="179975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3066925" y="179975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3382674" y="179975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p:cNvSpPr/>
          <p:nvPr/>
        </p:nvSpPr>
        <p:spPr>
          <a:xfrm>
            <a:off x="3698423" y="179975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矩形 241"/>
          <p:cNvSpPr/>
          <p:nvPr/>
        </p:nvSpPr>
        <p:spPr>
          <a:xfrm>
            <a:off x="4007261" y="179975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2119678" y="211729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矩形 243"/>
          <p:cNvSpPr/>
          <p:nvPr/>
        </p:nvSpPr>
        <p:spPr>
          <a:xfrm>
            <a:off x="2435427" y="211871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矩形 244"/>
          <p:cNvSpPr/>
          <p:nvPr/>
        </p:nvSpPr>
        <p:spPr>
          <a:xfrm>
            <a:off x="2751176" y="211871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3066925" y="211871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3382674" y="211871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矩形 247"/>
          <p:cNvSpPr/>
          <p:nvPr/>
        </p:nvSpPr>
        <p:spPr>
          <a:xfrm>
            <a:off x="3698423" y="211871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4007261" y="211871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2126589" y="244148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2435427" y="24354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矩形 251"/>
          <p:cNvSpPr/>
          <p:nvPr/>
        </p:nvSpPr>
        <p:spPr>
          <a:xfrm>
            <a:off x="2751176" y="24354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3" name="矩形 252"/>
          <p:cNvSpPr/>
          <p:nvPr/>
        </p:nvSpPr>
        <p:spPr>
          <a:xfrm>
            <a:off x="3066925" y="24354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3382674" y="24354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矩形 254"/>
          <p:cNvSpPr/>
          <p:nvPr/>
        </p:nvSpPr>
        <p:spPr>
          <a:xfrm>
            <a:off x="3698423" y="24354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矩形 255"/>
          <p:cNvSpPr/>
          <p:nvPr/>
        </p:nvSpPr>
        <p:spPr>
          <a:xfrm>
            <a:off x="4007261" y="243544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矩形 298"/>
          <p:cNvSpPr/>
          <p:nvPr/>
        </p:nvSpPr>
        <p:spPr>
          <a:xfrm>
            <a:off x="2126589" y="2760576"/>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0" name="矩形 299"/>
          <p:cNvSpPr/>
          <p:nvPr/>
        </p:nvSpPr>
        <p:spPr>
          <a:xfrm>
            <a:off x="2435427" y="275453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1" name="矩形 300"/>
          <p:cNvSpPr/>
          <p:nvPr/>
        </p:nvSpPr>
        <p:spPr>
          <a:xfrm>
            <a:off x="2751176" y="275453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2" name="矩形 301"/>
          <p:cNvSpPr/>
          <p:nvPr/>
        </p:nvSpPr>
        <p:spPr>
          <a:xfrm>
            <a:off x="3066925" y="275453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矩形 302"/>
          <p:cNvSpPr/>
          <p:nvPr/>
        </p:nvSpPr>
        <p:spPr>
          <a:xfrm>
            <a:off x="3382674" y="275453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矩形 303"/>
          <p:cNvSpPr/>
          <p:nvPr/>
        </p:nvSpPr>
        <p:spPr>
          <a:xfrm>
            <a:off x="3698423" y="275453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矩形 304"/>
          <p:cNvSpPr/>
          <p:nvPr/>
        </p:nvSpPr>
        <p:spPr>
          <a:xfrm>
            <a:off x="4007261" y="2754539"/>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矩形 312"/>
          <p:cNvSpPr/>
          <p:nvPr/>
        </p:nvSpPr>
        <p:spPr>
          <a:xfrm>
            <a:off x="2126589" y="307782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矩形 313"/>
          <p:cNvSpPr/>
          <p:nvPr/>
        </p:nvSpPr>
        <p:spPr>
          <a:xfrm>
            <a:off x="2435427" y="307179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矩形 314"/>
          <p:cNvSpPr/>
          <p:nvPr/>
        </p:nvSpPr>
        <p:spPr>
          <a:xfrm>
            <a:off x="2751176" y="307179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6" name="矩形 315"/>
          <p:cNvSpPr/>
          <p:nvPr/>
        </p:nvSpPr>
        <p:spPr>
          <a:xfrm>
            <a:off x="3066925" y="307179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矩形 316"/>
          <p:cNvSpPr/>
          <p:nvPr/>
        </p:nvSpPr>
        <p:spPr>
          <a:xfrm>
            <a:off x="3382674" y="307179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矩形 317"/>
          <p:cNvSpPr/>
          <p:nvPr/>
        </p:nvSpPr>
        <p:spPr>
          <a:xfrm>
            <a:off x="3698423" y="307179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矩形 318"/>
          <p:cNvSpPr/>
          <p:nvPr/>
        </p:nvSpPr>
        <p:spPr>
          <a:xfrm>
            <a:off x="4007261" y="307179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0" name="矩形 319"/>
          <p:cNvSpPr/>
          <p:nvPr/>
        </p:nvSpPr>
        <p:spPr>
          <a:xfrm>
            <a:off x="2126589" y="339447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1" name="矩形 320"/>
          <p:cNvSpPr/>
          <p:nvPr/>
        </p:nvSpPr>
        <p:spPr>
          <a:xfrm>
            <a:off x="2435427" y="33884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矩形 321"/>
          <p:cNvSpPr/>
          <p:nvPr/>
        </p:nvSpPr>
        <p:spPr>
          <a:xfrm>
            <a:off x="2751176" y="33884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3" name="矩形 322"/>
          <p:cNvSpPr/>
          <p:nvPr/>
        </p:nvSpPr>
        <p:spPr>
          <a:xfrm>
            <a:off x="3066925" y="33884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4" name="矩形 323"/>
          <p:cNvSpPr/>
          <p:nvPr/>
        </p:nvSpPr>
        <p:spPr>
          <a:xfrm>
            <a:off x="3382674" y="33884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5" name="矩形 324"/>
          <p:cNvSpPr/>
          <p:nvPr/>
        </p:nvSpPr>
        <p:spPr>
          <a:xfrm>
            <a:off x="3698423" y="33884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6" name="矩形 325"/>
          <p:cNvSpPr/>
          <p:nvPr/>
        </p:nvSpPr>
        <p:spPr>
          <a:xfrm>
            <a:off x="4007261" y="33884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6" name="矩形 475"/>
          <p:cNvSpPr/>
          <p:nvPr/>
        </p:nvSpPr>
        <p:spPr>
          <a:xfrm>
            <a:off x="2119678" y="4173808"/>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7" name="矩形 476"/>
          <p:cNvSpPr/>
          <p:nvPr/>
        </p:nvSpPr>
        <p:spPr>
          <a:xfrm>
            <a:off x="2435427" y="417522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8" name="矩形 477"/>
          <p:cNvSpPr/>
          <p:nvPr/>
        </p:nvSpPr>
        <p:spPr>
          <a:xfrm>
            <a:off x="2751176" y="417522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9" name="矩形 478"/>
          <p:cNvSpPr/>
          <p:nvPr/>
        </p:nvSpPr>
        <p:spPr>
          <a:xfrm>
            <a:off x="3066925" y="417522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0" name="矩形 479"/>
          <p:cNvSpPr/>
          <p:nvPr/>
        </p:nvSpPr>
        <p:spPr>
          <a:xfrm>
            <a:off x="3382674" y="417522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1" name="矩形 480"/>
          <p:cNvSpPr/>
          <p:nvPr/>
        </p:nvSpPr>
        <p:spPr>
          <a:xfrm>
            <a:off x="3698423" y="417522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2" name="矩形 481"/>
          <p:cNvSpPr/>
          <p:nvPr/>
        </p:nvSpPr>
        <p:spPr>
          <a:xfrm>
            <a:off x="4007261" y="4175221"/>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3" name="矩形 482"/>
          <p:cNvSpPr/>
          <p:nvPr/>
        </p:nvSpPr>
        <p:spPr>
          <a:xfrm>
            <a:off x="2126589" y="449799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4" name="矩形 483"/>
          <p:cNvSpPr/>
          <p:nvPr/>
        </p:nvSpPr>
        <p:spPr>
          <a:xfrm>
            <a:off x="2435427" y="449195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5" name="矩形 484"/>
          <p:cNvSpPr/>
          <p:nvPr/>
        </p:nvSpPr>
        <p:spPr>
          <a:xfrm>
            <a:off x="2751176" y="449195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6" name="矩形 485"/>
          <p:cNvSpPr/>
          <p:nvPr/>
        </p:nvSpPr>
        <p:spPr>
          <a:xfrm>
            <a:off x="3066925" y="449195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7" name="矩形 486"/>
          <p:cNvSpPr/>
          <p:nvPr/>
        </p:nvSpPr>
        <p:spPr>
          <a:xfrm>
            <a:off x="3382674" y="449195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8" name="矩形 487"/>
          <p:cNvSpPr/>
          <p:nvPr/>
        </p:nvSpPr>
        <p:spPr>
          <a:xfrm>
            <a:off x="3698423" y="449195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9" name="矩形 488"/>
          <p:cNvSpPr/>
          <p:nvPr/>
        </p:nvSpPr>
        <p:spPr>
          <a:xfrm>
            <a:off x="4007261" y="449195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0" name="矩形 489"/>
          <p:cNvSpPr/>
          <p:nvPr/>
        </p:nvSpPr>
        <p:spPr>
          <a:xfrm>
            <a:off x="2119678" y="480949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1" name="矩形 490"/>
          <p:cNvSpPr/>
          <p:nvPr/>
        </p:nvSpPr>
        <p:spPr>
          <a:xfrm>
            <a:off x="2435427" y="481090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2" name="矩形 491"/>
          <p:cNvSpPr/>
          <p:nvPr/>
        </p:nvSpPr>
        <p:spPr>
          <a:xfrm>
            <a:off x="2751176" y="481090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3" name="矩形 492"/>
          <p:cNvSpPr/>
          <p:nvPr/>
        </p:nvSpPr>
        <p:spPr>
          <a:xfrm>
            <a:off x="3066925" y="481090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4" name="矩形 493"/>
          <p:cNvSpPr/>
          <p:nvPr/>
        </p:nvSpPr>
        <p:spPr>
          <a:xfrm>
            <a:off x="3382674" y="481090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5" name="矩形 494"/>
          <p:cNvSpPr/>
          <p:nvPr/>
        </p:nvSpPr>
        <p:spPr>
          <a:xfrm>
            <a:off x="3698423" y="481090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6" name="矩形 495"/>
          <p:cNvSpPr/>
          <p:nvPr/>
        </p:nvSpPr>
        <p:spPr>
          <a:xfrm>
            <a:off x="4007261" y="481090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7" name="矩形 496"/>
          <p:cNvSpPr/>
          <p:nvPr/>
        </p:nvSpPr>
        <p:spPr>
          <a:xfrm>
            <a:off x="2126589" y="513367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8" name="矩形 497"/>
          <p:cNvSpPr/>
          <p:nvPr/>
        </p:nvSpPr>
        <p:spPr>
          <a:xfrm>
            <a:off x="2435427" y="512763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9" name="矩形 498"/>
          <p:cNvSpPr/>
          <p:nvPr/>
        </p:nvSpPr>
        <p:spPr>
          <a:xfrm>
            <a:off x="2751176" y="512763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0" name="矩形 499"/>
          <p:cNvSpPr/>
          <p:nvPr/>
        </p:nvSpPr>
        <p:spPr>
          <a:xfrm>
            <a:off x="3066925" y="512763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1" name="矩形 500"/>
          <p:cNvSpPr/>
          <p:nvPr/>
        </p:nvSpPr>
        <p:spPr>
          <a:xfrm>
            <a:off x="3382674" y="512763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2" name="矩形 501"/>
          <p:cNvSpPr/>
          <p:nvPr/>
        </p:nvSpPr>
        <p:spPr>
          <a:xfrm>
            <a:off x="3698423" y="512763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3" name="矩形 502"/>
          <p:cNvSpPr/>
          <p:nvPr/>
        </p:nvSpPr>
        <p:spPr>
          <a:xfrm>
            <a:off x="4007261" y="512763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4" name="矩形 503"/>
          <p:cNvSpPr/>
          <p:nvPr/>
        </p:nvSpPr>
        <p:spPr>
          <a:xfrm>
            <a:off x="2126589" y="5452770"/>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5" name="矩形 504"/>
          <p:cNvSpPr/>
          <p:nvPr/>
        </p:nvSpPr>
        <p:spPr>
          <a:xfrm>
            <a:off x="2435427" y="54467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6" name="矩形 505"/>
          <p:cNvSpPr/>
          <p:nvPr/>
        </p:nvSpPr>
        <p:spPr>
          <a:xfrm>
            <a:off x="2751176" y="54467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7" name="矩形 506"/>
          <p:cNvSpPr/>
          <p:nvPr/>
        </p:nvSpPr>
        <p:spPr>
          <a:xfrm>
            <a:off x="3066925" y="54467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8" name="矩形 507"/>
          <p:cNvSpPr/>
          <p:nvPr/>
        </p:nvSpPr>
        <p:spPr>
          <a:xfrm>
            <a:off x="3382674" y="54467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9" name="矩形 508"/>
          <p:cNvSpPr/>
          <p:nvPr/>
        </p:nvSpPr>
        <p:spPr>
          <a:xfrm>
            <a:off x="3698423" y="54467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0" name="矩形 509"/>
          <p:cNvSpPr/>
          <p:nvPr/>
        </p:nvSpPr>
        <p:spPr>
          <a:xfrm>
            <a:off x="4007261" y="544673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1" name="矩形 510"/>
          <p:cNvSpPr/>
          <p:nvPr/>
        </p:nvSpPr>
        <p:spPr>
          <a:xfrm>
            <a:off x="2126589" y="577002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2" name="矩形 511"/>
          <p:cNvSpPr/>
          <p:nvPr/>
        </p:nvSpPr>
        <p:spPr>
          <a:xfrm>
            <a:off x="2435427" y="576398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3" name="矩形 512"/>
          <p:cNvSpPr/>
          <p:nvPr/>
        </p:nvSpPr>
        <p:spPr>
          <a:xfrm>
            <a:off x="2751176" y="576398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4" name="矩形 513"/>
          <p:cNvSpPr/>
          <p:nvPr/>
        </p:nvSpPr>
        <p:spPr>
          <a:xfrm>
            <a:off x="3066925" y="576398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5" name="矩形 514"/>
          <p:cNvSpPr/>
          <p:nvPr/>
        </p:nvSpPr>
        <p:spPr>
          <a:xfrm>
            <a:off x="3382674" y="576398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6" name="矩形 515"/>
          <p:cNvSpPr/>
          <p:nvPr/>
        </p:nvSpPr>
        <p:spPr>
          <a:xfrm>
            <a:off x="3698423" y="576398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7" name="矩形 516"/>
          <p:cNvSpPr/>
          <p:nvPr/>
        </p:nvSpPr>
        <p:spPr>
          <a:xfrm>
            <a:off x="4007261" y="5763985"/>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8" name="矩形 517"/>
          <p:cNvSpPr/>
          <p:nvPr/>
        </p:nvSpPr>
        <p:spPr>
          <a:xfrm>
            <a:off x="2126589" y="608666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9" name="矩形 518"/>
          <p:cNvSpPr/>
          <p:nvPr/>
        </p:nvSpPr>
        <p:spPr>
          <a:xfrm>
            <a:off x="2435427" y="60806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矩形 519"/>
          <p:cNvSpPr/>
          <p:nvPr/>
        </p:nvSpPr>
        <p:spPr>
          <a:xfrm>
            <a:off x="2751176" y="60806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1" name="矩形 520"/>
          <p:cNvSpPr/>
          <p:nvPr/>
        </p:nvSpPr>
        <p:spPr>
          <a:xfrm>
            <a:off x="3066925" y="60806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2" name="矩形 521"/>
          <p:cNvSpPr/>
          <p:nvPr/>
        </p:nvSpPr>
        <p:spPr>
          <a:xfrm>
            <a:off x="3382674" y="60806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3" name="矩形 522"/>
          <p:cNvSpPr/>
          <p:nvPr/>
        </p:nvSpPr>
        <p:spPr>
          <a:xfrm>
            <a:off x="3698423" y="60806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4" name="矩形 523"/>
          <p:cNvSpPr/>
          <p:nvPr/>
        </p:nvSpPr>
        <p:spPr>
          <a:xfrm>
            <a:off x="4007261" y="6080627"/>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5" name="文本框 8"/>
          <p:cNvSpPr txBox="1"/>
          <p:nvPr/>
        </p:nvSpPr>
        <p:spPr>
          <a:xfrm>
            <a:off x="2442338" y="6421286"/>
            <a:ext cx="157874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3 × 3 kernel</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526" name="矩形 525"/>
          <p:cNvSpPr/>
          <p:nvPr/>
        </p:nvSpPr>
        <p:spPr>
          <a:xfrm>
            <a:off x="5214529" y="4516570"/>
            <a:ext cx="947247" cy="95826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2111369" y="4173960"/>
            <a:ext cx="947247" cy="95826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7" name="文本框 8"/>
          <p:cNvSpPr txBox="1"/>
          <p:nvPr/>
        </p:nvSpPr>
        <p:spPr>
          <a:xfrm>
            <a:off x="5164116" y="6400045"/>
            <a:ext cx="157874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3 × 3 kernel</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528" name="右箭头 527"/>
          <p:cNvSpPr/>
          <p:nvPr/>
        </p:nvSpPr>
        <p:spPr>
          <a:xfrm>
            <a:off x="6918101" y="5073998"/>
            <a:ext cx="734518" cy="3297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9" name="矩形 528"/>
          <p:cNvSpPr/>
          <p:nvPr/>
        </p:nvSpPr>
        <p:spPr>
          <a:xfrm>
            <a:off x="9824930" y="5088032"/>
            <a:ext cx="315749" cy="315749"/>
          </a:xfrm>
          <a:prstGeom prst="rect">
            <a:avLst/>
          </a:prstGeom>
          <a:solidFill>
            <a:srgbClr val="C0000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0" name="矩形 529"/>
          <p:cNvSpPr/>
          <p:nvPr/>
        </p:nvSpPr>
        <p:spPr>
          <a:xfrm>
            <a:off x="7793993" y="480147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1" name="矩形 530"/>
          <p:cNvSpPr/>
          <p:nvPr/>
        </p:nvSpPr>
        <p:spPr>
          <a:xfrm>
            <a:off x="8109742" y="480147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2" name="矩形 531"/>
          <p:cNvSpPr/>
          <p:nvPr/>
        </p:nvSpPr>
        <p:spPr>
          <a:xfrm>
            <a:off x="8425491" y="4801474"/>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3" name="矩形 532"/>
          <p:cNvSpPr/>
          <p:nvPr/>
        </p:nvSpPr>
        <p:spPr>
          <a:xfrm>
            <a:off x="7793993" y="511722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4" name="矩形 533"/>
          <p:cNvSpPr/>
          <p:nvPr/>
        </p:nvSpPr>
        <p:spPr>
          <a:xfrm>
            <a:off x="8109742" y="511722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5" name="矩形 534"/>
          <p:cNvSpPr/>
          <p:nvPr/>
        </p:nvSpPr>
        <p:spPr>
          <a:xfrm>
            <a:off x="8425491" y="5117223"/>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6" name="矩形 535"/>
          <p:cNvSpPr/>
          <p:nvPr/>
        </p:nvSpPr>
        <p:spPr>
          <a:xfrm>
            <a:off x="7793993" y="543297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7" name="矩形 536"/>
          <p:cNvSpPr/>
          <p:nvPr/>
        </p:nvSpPr>
        <p:spPr>
          <a:xfrm>
            <a:off x="8109742" y="543297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8" name="矩形 537"/>
          <p:cNvSpPr/>
          <p:nvPr/>
        </p:nvSpPr>
        <p:spPr>
          <a:xfrm>
            <a:off x="8425491" y="5432972"/>
            <a:ext cx="315749" cy="315749"/>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9" name="矩形 538"/>
          <p:cNvSpPr/>
          <p:nvPr/>
        </p:nvSpPr>
        <p:spPr>
          <a:xfrm>
            <a:off x="7790538" y="4801474"/>
            <a:ext cx="947247" cy="95826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0" name="右箭头 539"/>
          <p:cNvSpPr/>
          <p:nvPr/>
        </p:nvSpPr>
        <p:spPr>
          <a:xfrm>
            <a:off x="8875704" y="5065233"/>
            <a:ext cx="734518" cy="3297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1" name="文本框 8"/>
          <p:cNvSpPr txBox="1"/>
          <p:nvPr/>
        </p:nvSpPr>
        <p:spPr>
          <a:xfrm>
            <a:off x="7450663" y="6425679"/>
            <a:ext cx="157874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3 × 3 kernel</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542" name="文本框 8"/>
          <p:cNvSpPr txBox="1"/>
          <p:nvPr/>
        </p:nvSpPr>
        <p:spPr>
          <a:xfrm>
            <a:off x="4714323" y="3716401"/>
            <a:ext cx="157874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Target pixel</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543" name="文本框 8"/>
          <p:cNvSpPr txBox="1"/>
          <p:nvPr/>
        </p:nvSpPr>
        <p:spPr>
          <a:xfrm>
            <a:off x="9287504" y="6412616"/>
            <a:ext cx="157874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Target pixel</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544" name="矩形 543"/>
          <p:cNvSpPr/>
          <p:nvPr/>
        </p:nvSpPr>
        <p:spPr>
          <a:xfrm>
            <a:off x="2111368" y="1494073"/>
            <a:ext cx="2211642" cy="219033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6" name="文本框 545"/>
          <p:cNvSpPr txBox="1"/>
          <p:nvPr/>
        </p:nvSpPr>
        <p:spPr>
          <a:xfrm>
            <a:off x="7725196" y="1036452"/>
            <a:ext cx="2364206"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Number of weight</a:t>
            </a:r>
            <a:endParaRPr lang="en-US" altLang="zh-CN" b="1" dirty="0">
              <a:solidFill>
                <a:srgbClr val="FF0000"/>
              </a:solidFill>
              <a:latin typeface="Microsoft YaHei" charset="0"/>
              <a:ea typeface="Microsoft YaHei" charset="0"/>
              <a:cs typeface="Microsoft YaHei" charset="0"/>
            </a:endParaRPr>
          </a:p>
        </p:txBody>
      </p:sp>
      <p:sp>
        <p:nvSpPr>
          <p:cNvPr id="547" name="文本框 546"/>
          <p:cNvSpPr txBox="1"/>
          <p:nvPr/>
        </p:nvSpPr>
        <p:spPr>
          <a:xfrm>
            <a:off x="8099007" y="1541092"/>
            <a:ext cx="2661595"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N ×(7</a:t>
            </a:r>
            <a:r>
              <a:rPr lang="en-US" altLang="zh-CN" b="1" dirty="0">
                <a:solidFill>
                  <a:schemeClr val="tx1">
                    <a:lumMod val="50000"/>
                    <a:lumOff val="50000"/>
                  </a:schemeClr>
                </a:solidFill>
                <a:latin typeface="Microsoft YaHei" charset="0"/>
                <a:ea typeface="Microsoft YaHei" charset="0"/>
                <a:cs typeface="Microsoft YaHei" charset="0"/>
              </a:rPr>
              <a:t> </a:t>
            </a:r>
            <a:r>
              <a:rPr lang="en-US" altLang="zh-CN" b="1" dirty="0" smtClean="0">
                <a:solidFill>
                  <a:schemeClr val="tx1">
                    <a:lumMod val="50000"/>
                    <a:lumOff val="50000"/>
                  </a:schemeClr>
                </a:solidFill>
                <a:latin typeface="Microsoft YaHei" charset="0"/>
                <a:ea typeface="Microsoft YaHei" charset="0"/>
                <a:cs typeface="Microsoft YaHei" charset="0"/>
              </a:rPr>
              <a:t>×7</a:t>
            </a:r>
            <a:r>
              <a:rPr lang="en-US" altLang="zh-CN" b="1" dirty="0">
                <a:solidFill>
                  <a:schemeClr val="tx1">
                    <a:lumMod val="50000"/>
                    <a:lumOff val="50000"/>
                  </a:schemeClr>
                </a:solidFill>
                <a:latin typeface="Microsoft YaHei" charset="0"/>
                <a:ea typeface="Microsoft YaHei" charset="0"/>
                <a:cs typeface="Microsoft YaHei" charset="0"/>
              </a:rPr>
              <a:t> </a:t>
            </a:r>
            <a:r>
              <a:rPr lang="en-US" altLang="zh-CN" b="1" dirty="0" smtClean="0">
                <a:solidFill>
                  <a:schemeClr val="tx1">
                    <a:lumMod val="50000"/>
                    <a:lumOff val="50000"/>
                  </a:schemeClr>
                </a:solidFill>
                <a:latin typeface="Microsoft YaHei" charset="0"/>
                <a:ea typeface="Microsoft YaHei" charset="0"/>
                <a:cs typeface="Microsoft YaHei" charset="0"/>
              </a:rPr>
              <a:t>×C)=49NC</a:t>
            </a:r>
            <a:endParaRPr lang="en-US" altLang="zh-CN" b="1" dirty="0">
              <a:solidFill>
                <a:srgbClr val="FF0000"/>
              </a:solidFill>
              <a:latin typeface="Microsoft YaHei" charset="0"/>
              <a:ea typeface="Microsoft YaHei" charset="0"/>
              <a:cs typeface="Microsoft YaHei" charset="0"/>
            </a:endParaRPr>
          </a:p>
        </p:txBody>
      </p:sp>
      <p:sp>
        <p:nvSpPr>
          <p:cNvPr id="548" name="文本框 8"/>
          <p:cNvSpPr txBox="1"/>
          <p:nvPr/>
        </p:nvSpPr>
        <p:spPr>
          <a:xfrm>
            <a:off x="7312157" y="1544207"/>
            <a:ext cx="849407"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50000"/>
                    <a:lumOff val="50000"/>
                  </a:schemeClr>
                </a:solidFill>
                <a:latin typeface="Microsoft YaHei" charset="0"/>
                <a:ea typeface="Microsoft YaHei" charset="0"/>
                <a:cs typeface="Microsoft YaHei" charset="0"/>
              </a:rPr>
              <a:t>7 </a:t>
            </a:r>
            <a:r>
              <a:rPr lang="en-US" altLang="zh-CN" b="1" dirty="0" smtClean="0">
                <a:solidFill>
                  <a:schemeClr val="tx1">
                    <a:lumMod val="50000"/>
                    <a:lumOff val="50000"/>
                  </a:schemeClr>
                </a:solidFill>
                <a:latin typeface="Microsoft YaHei" charset="0"/>
                <a:ea typeface="Microsoft YaHei" charset="0"/>
                <a:cs typeface="Microsoft YaHei" charset="0"/>
              </a:rPr>
              <a:t>× 7:</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549" name="文本框 548"/>
          <p:cNvSpPr txBox="1"/>
          <p:nvPr/>
        </p:nvSpPr>
        <p:spPr>
          <a:xfrm>
            <a:off x="8089827" y="2064448"/>
            <a:ext cx="3467173"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3</a:t>
            </a:r>
            <a:r>
              <a:rPr lang="en-US" altLang="zh-CN" b="1" dirty="0">
                <a:solidFill>
                  <a:schemeClr val="tx1">
                    <a:lumMod val="50000"/>
                    <a:lumOff val="50000"/>
                  </a:schemeClr>
                </a:solidFill>
                <a:latin typeface="Microsoft YaHei" charset="0"/>
                <a:ea typeface="Microsoft YaHei" charset="0"/>
                <a:cs typeface="Microsoft YaHei" charset="0"/>
              </a:rPr>
              <a:t>×</a:t>
            </a:r>
            <a:r>
              <a:rPr lang="en-US" altLang="zh-CN" b="1" dirty="0" smtClean="0">
                <a:solidFill>
                  <a:schemeClr val="tx1">
                    <a:lumMod val="50000"/>
                    <a:lumOff val="50000"/>
                  </a:schemeClr>
                </a:solidFill>
                <a:latin typeface="Microsoft YaHei" charset="0"/>
                <a:ea typeface="Microsoft YaHei" charset="0"/>
                <a:cs typeface="Microsoft YaHei" charset="0"/>
              </a:rPr>
              <a:t>N ×(3 ×3 ×C)=</a:t>
            </a:r>
            <a:r>
              <a:rPr lang="en-US" altLang="zh-CN" b="1" dirty="0" smtClean="0">
                <a:solidFill>
                  <a:srgbClr val="C00000"/>
                </a:solidFill>
                <a:latin typeface="Microsoft YaHei" charset="0"/>
                <a:ea typeface="Microsoft YaHei" charset="0"/>
                <a:cs typeface="Microsoft YaHei" charset="0"/>
              </a:rPr>
              <a:t>27NC</a:t>
            </a:r>
            <a:endParaRPr lang="en-US" altLang="zh-CN" b="1" dirty="0">
              <a:solidFill>
                <a:srgbClr val="C00000"/>
              </a:solidFill>
              <a:latin typeface="Microsoft YaHei" charset="0"/>
              <a:ea typeface="Microsoft YaHei" charset="0"/>
              <a:cs typeface="Microsoft YaHei" charset="0"/>
            </a:endParaRPr>
          </a:p>
        </p:txBody>
      </p:sp>
      <p:sp>
        <p:nvSpPr>
          <p:cNvPr id="550" name="文本框 8"/>
          <p:cNvSpPr txBox="1"/>
          <p:nvPr/>
        </p:nvSpPr>
        <p:spPr>
          <a:xfrm>
            <a:off x="7302977" y="2067563"/>
            <a:ext cx="849407"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3 × 3:</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551" name="文本框 550"/>
          <p:cNvSpPr txBox="1"/>
          <p:nvPr/>
        </p:nvSpPr>
        <p:spPr>
          <a:xfrm>
            <a:off x="7512393" y="2583325"/>
            <a:ext cx="3067396"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Number of computation</a:t>
            </a:r>
            <a:endParaRPr lang="en-US" altLang="zh-CN" b="1" dirty="0">
              <a:solidFill>
                <a:srgbClr val="FF0000"/>
              </a:solidFill>
              <a:latin typeface="Microsoft YaHei" charset="0"/>
              <a:ea typeface="Microsoft YaHei" charset="0"/>
              <a:cs typeface="Microsoft YaHei" charset="0"/>
            </a:endParaRPr>
          </a:p>
        </p:txBody>
      </p:sp>
      <p:sp>
        <p:nvSpPr>
          <p:cNvPr id="552" name="文本框 551"/>
          <p:cNvSpPr txBox="1"/>
          <p:nvPr/>
        </p:nvSpPr>
        <p:spPr>
          <a:xfrm>
            <a:off x="6551006" y="3057027"/>
            <a:ext cx="5025019"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50000"/>
                    <a:lumOff val="50000"/>
                  </a:schemeClr>
                </a:solidFill>
                <a:latin typeface="Microsoft YaHei" charset="0"/>
                <a:ea typeface="Microsoft YaHei" charset="0"/>
                <a:cs typeface="Microsoft YaHei" charset="0"/>
              </a:rPr>
              <a:t>7 × 7</a:t>
            </a:r>
            <a:r>
              <a:rPr lang="en-US" altLang="zh-CN" b="1" dirty="0" smtClean="0">
                <a:solidFill>
                  <a:schemeClr val="tx1">
                    <a:lumMod val="50000"/>
                    <a:lumOff val="50000"/>
                  </a:schemeClr>
                </a:solidFill>
                <a:latin typeface="Microsoft YaHei" charset="0"/>
                <a:ea typeface="Microsoft YaHei" charset="0"/>
                <a:cs typeface="Microsoft YaHei" charset="0"/>
              </a:rPr>
              <a:t>: (W</a:t>
            </a:r>
            <a:r>
              <a:rPr lang="en-US" altLang="zh-CN" b="1" dirty="0">
                <a:solidFill>
                  <a:schemeClr val="tx1">
                    <a:lumMod val="50000"/>
                    <a:lumOff val="50000"/>
                  </a:schemeClr>
                </a:solidFill>
                <a:latin typeface="Microsoft YaHei" charset="0"/>
                <a:ea typeface="Microsoft YaHei" charset="0"/>
                <a:cs typeface="Microsoft YaHei" charset="0"/>
              </a:rPr>
              <a:t> </a:t>
            </a:r>
            <a:r>
              <a:rPr lang="en-US" altLang="zh-CN" b="1" dirty="0" smtClean="0">
                <a:solidFill>
                  <a:schemeClr val="tx1">
                    <a:lumMod val="50000"/>
                    <a:lumOff val="50000"/>
                  </a:schemeClr>
                </a:solidFill>
                <a:latin typeface="Microsoft YaHei" charset="0"/>
                <a:ea typeface="Microsoft YaHei" charset="0"/>
                <a:cs typeface="Microsoft YaHei" charset="0"/>
              </a:rPr>
              <a:t>×H</a:t>
            </a:r>
            <a:r>
              <a:rPr lang="en-US" altLang="zh-CN" b="1" dirty="0">
                <a:solidFill>
                  <a:schemeClr val="tx1">
                    <a:lumMod val="50000"/>
                    <a:lumOff val="50000"/>
                  </a:schemeClr>
                </a:solidFill>
                <a:latin typeface="Microsoft YaHei" charset="0"/>
                <a:ea typeface="Microsoft YaHei" charset="0"/>
                <a:cs typeface="Microsoft YaHei" charset="0"/>
              </a:rPr>
              <a:t> </a:t>
            </a:r>
            <a:r>
              <a:rPr lang="en-US" altLang="zh-CN" b="1" dirty="0" smtClean="0">
                <a:solidFill>
                  <a:schemeClr val="tx1">
                    <a:lumMod val="50000"/>
                    <a:lumOff val="50000"/>
                  </a:schemeClr>
                </a:solidFill>
                <a:latin typeface="Microsoft YaHei" charset="0"/>
                <a:ea typeface="Microsoft YaHei" charset="0"/>
                <a:cs typeface="Microsoft YaHei" charset="0"/>
              </a:rPr>
              <a:t>×N) ×(7</a:t>
            </a:r>
            <a:r>
              <a:rPr lang="en-US" altLang="zh-CN" b="1" dirty="0">
                <a:solidFill>
                  <a:schemeClr val="tx1">
                    <a:lumMod val="50000"/>
                    <a:lumOff val="50000"/>
                  </a:schemeClr>
                </a:solidFill>
                <a:latin typeface="Microsoft YaHei" charset="0"/>
                <a:ea typeface="Microsoft YaHei" charset="0"/>
                <a:cs typeface="Microsoft YaHei" charset="0"/>
              </a:rPr>
              <a:t> </a:t>
            </a:r>
            <a:r>
              <a:rPr lang="en-US" altLang="zh-CN" b="1" dirty="0" smtClean="0">
                <a:solidFill>
                  <a:schemeClr val="tx1">
                    <a:lumMod val="50000"/>
                    <a:lumOff val="50000"/>
                  </a:schemeClr>
                </a:solidFill>
                <a:latin typeface="Microsoft YaHei" charset="0"/>
                <a:ea typeface="Microsoft YaHei" charset="0"/>
                <a:cs typeface="Microsoft YaHei" charset="0"/>
              </a:rPr>
              <a:t>×7</a:t>
            </a:r>
            <a:r>
              <a:rPr lang="en-US" altLang="zh-CN" b="1" dirty="0">
                <a:solidFill>
                  <a:schemeClr val="tx1">
                    <a:lumMod val="50000"/>
                    <a:lumOff val="50000"/>
                  </a:schemeClr>
                </a:solidFill>
                <a:latin typeface="Microsoft YaHei" charset="0"/>
                <a:ea typeface="Microsoft YaHei" charset="0"/>
                <a:cs typeface="Microsoft YaHei" charset="0"/>
              </a:rPr>
              <a:t> </a:t>
            </a:r>
            <a:r>
              <a:rPr lang="en-US" altLang="zh-CN" b="1" dirty="0" smtClean="0">
                <a:solidFill>
                  <a:schemeClr val="tx1">
                    <a:lumMod val="50000"/>
                    <a:lumOff val="50000"/>
                  </a:schemeClr>
                </a:solidFill>
                <a:latin typeface="Microsoft YaHei" charset="0"/>
                <a:ea typeface="Microsoft YaHei" charset="0"/>
                <a:cs typeface="Microsoft YaHei" charset="0"/>
              </a:rPr>
              <a:t>×C)=49WHNC</a:t>
            </a:r>
            <a:endParaRPr lang="en-US" altLang="zh-CN" b="1" dirty="0">
              <a:solidFill>
                <a:srgbClr val="FF0000"/>
              </a:solidFill>
              <a:latin typeface="Microsoft YaHei" charset="0"/>
              <a:ea typeface="Microsoft YaHei" charset="0"/>
              <a:cs typeface="Microsoft YaHei" charset="0"/>
            </a:endParaRPr>
          </a:p>
        </p:txBody>
      </p:sp>
      <p:sp>
        <p:nvSpPr>
          <p:cNvPr id="554" name="文本框 553"/>
          <p:cNvSpPr txBox="1"/>
          <p:nvPr/>
        </p:nvSpPr>
        <p:spPr>
          <a:xfrm>
            <a:off x="6551005" y="3580281"/>
            <a:ext cx="5189440" cy="4648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3 </a:t>
            </a:r>
            <a:r>
              <a:rPr lang="en-US" altLang="zh-CN" b="1" dirty="0">
                <a:solidFill>
                  <a:schemeClr val="tx1">
                    <a:lumMod val="50000"/>
                    <a:lumOff val="50000"/>
                  </a:schemeClr>
                </a:solidFill>
                <a:latin typeface="Microsoft YaHei" charset="0"/>
                <a:ea typeface="Microsoft YaHei" charset="0"/>
                <a:cs typeface="Microsoft YaHei" charset="0"/>
              </a:rPr>
              <a:t>× </a:t>
            </a:r>
            <a:r>
              <a:rPr lang="en-US" altLang="zh-CN" b="1" dirty="0" smtClean="0">
                <a:solidFill>
                  <a:schemeClr val="tx1">
                    <a:lumMod val="50000"/>
                    <a:lumOff val="50000"/>
                  </a:schemeClr>
                </a:solidFill>
                <a:latin typeface="Microsoft YaHei" charset="0"/>
                <a:ea typeface="Microsoft YaHei" charset="0"/>
                <a:cs typeface="Microsoft YaHei" charset="0"/>
              </a:rPr>
              <a:t>3: </a:t>
            </a:r>
            <a:r>
              <a:rPr lang="en-US" altLang="zh-CN" b="1" dirty="0">
                <a:solidFill>
                  <a:schemeClr val="tx1">
                    <a:lumMod val="50000"/>
                    <a:lumOff val="50000"/>
                  </a:schemeClr>
                </a:solidFill>
                <a:latin typeface="Microsoft YaHei" charset="0"/>
                <a:ea typeface="Microsoft YaHei" charset="0"/>
                <a:cs typeface="Microsoft YaHei" charset="0"/>
              </a:rPr>
              <a:t>3× </a:t>
            </a:r>
            <a:r>
              <a:rPr lang="en-US" altLang="zh-CN" b="1" dirty="0" smtClean="0">
                <a:solidFill>
                  <a:schemeClr val="tx1">
                    <a:lumMod val="50000"/>
                    <a:lumOff val="50000"/>
                  </a:schemeClr>
                </a:solidFill>
                <a:latin typeface="Microsoft YaHei" charset="0"/>
                <a:ea typeface="Microsoft YaHei" charset="0"/>
                <a:cs typeface="Microsoft YaHei" charset="0"/>
              </a:rPr>
              <a:t>(W</a:t>
            </a:r>
            <a:r>
              <a:rPr lang="en-US" altLang="zh-CN" b="1" dirty="0">
                <a:solidFill>
                  <a:schemeClr val="tx1">
                    <a:lumMod val="50000"/>
                    <a:lumOff val="50000"/>
                  </a:schemeClr>
                </a:solidFill>
                <a:latin typeface="Microsoft YaHei" charset="0"/>
                <a:ea typeface="Microsoft YaHei" charset="0"/>
                <a:cs typeface="Microsoft YaHei" charset="0"/>
              </a:rPr>
              <a:t> </a:t>
            </a:r>
            <a:r>
              <a:rPr lang="en-US" altLang="zh-CN" b="1" dirty="0" smtClean="0">
                <a:solidFill>
                  <a:schemeClr val="tx1">
                    <a:lumMod val="50000"/>
                    <a:lumOff val="50000"/>
                  </a:schemeClr>
                </a:solidFill>
                <a:latin typeface="Microsoft YaHei" charset="0"/>
                <a:ea typeface="Microsoft YaHei" charset="0"/>
                <a:cs typeface="Microsoft YaHei" charset="0"/>
              </a:rPr>
              <a:t>×H</a:t>
            </a:r>
            <a:r>
              <a:rPr lang="en-US" altLang="zh-CN" b="1" dirty="0">
                <a:solidFill>
                  <a:schemeClr val="tx1">
                    <a:lumMod val="50000"/>
                    <a:lumOff val="50000"/>
                  </a:schemeClr>
                </a:solidFill>
                <a:latin typeface="Microsoft YaHei" charset="0"/>
                <a:ea typeface="Microsoft YaHei" charset="0"/>
                <a:cs typeface="Microsoft YaHei" charset="0"/>
              </a:rPr>
              <a:t> </a:t>
            </a:r>
            <a:r>
              <a:rPr lang="en-US" altLang="zh-CN" b="1" dirty="0" smtClean="0">
                <a:solidFill>
                  <a:schemeClr val="tx1">
                    <a:lumMod val="50000"/>
                    <a:lumOff val="50000"/>
                  </a:schemeClr>
                </a:solidFill>
                <a:latin typeface="Microsoft YaHei" charset="0"/>
                <a:ea typeface="Microsoft YaHei" charset="0"/>
                <a:cs typeface="Microsoft YaHei" charset="0"/>
              </a:rPr>
              <a:t>×N) ×(3 ×3 ×C)=</a:t>
            </a:r>
            <a:r>
              <a:rPr lang="en-US" altLang="zh-CN" b="1" dirty="0" smtClean="0">
                <a:solidFill>
                  <a:srgbClr val="C00000"/>
                </a:solidFill>
                <a:latin typeface="Microsoft YaHei" charset="0"/>
                <a:ea typeface="Microsoft YaHei" charset="0"/>
                <a:cs typeface="Microsoft YaHei" charset="0"/>
              </a:rPr>
              <a:t>27WHNC</a:t>
            </a:r>
            <a:endParaRPr lang="en-US" altLang="zh-CN" b="1" dirty="0">
              <a:solidFill>
                <a:srgbClr val="C00000"/>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9977230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3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3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4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4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4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4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4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4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4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4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5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5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5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5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5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55"/>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56"/>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9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0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0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02"/>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03"/>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04"/>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05"/>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313"/>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314"/>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31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316"/>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317"/>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318"/>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319"/>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320"/>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321"/>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322"/>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323"/>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324"/>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325"/>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326"/>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544"/>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71"/>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70"/>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grpId="0" nodeType="clickEffect">
                                  <p:stCondLst>
                                    <p:cond delay="0"/>
                                  </p:stCondLst>
                                  <p:childTnLst>
                                    <p:set>
                                      <p:cBhvr>
                                        <p:cTn id="114" dur="1" fill="hold">
                                          <p:stCondLst>
                                            <p:cond delay="0"/>
                                          </p:stCondLst>
                                        </p:cTn>
                                        <p:tgtEl>
                                          <p:spTgt spid="41"/>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542"/>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476"/>
                                        </p:tgtEl>
                                        <p:attrNameLst>
                                          <p:attrName>style.visibility</p:attrName>
                                        </p:attrNameLst>
                                      </p:cBhvr>
                                      <p:to>
                                        <p:strVal val="visible"/>
                                      </p:to>
                                    </p:set>
                                  </p:childTnLst>
                                </p:cTn>
                              </p:par>
                              <p:par>
                                <p:cTn id="121" presetID="1" presetClass="entr" presetSubtype="0" fill="hold" grpId="0" nodeType="withEffect">
                                  <p:stCondLst>
                                    <p:cond delay="0"/>
                                  </p:stCondLst>
                                  <p:childTnLst>
                                    <p:set>
                                      <p:cBhvr>
                                        <p:cTn id="122" dur="1" fill="hold">
                                          <p:stCondLst>
                                            <p:cond delay="0"/>
                                          </p:stCondLst>
                                        </p:cTn>
                                        <p:tgtEl>
                                          <p:spTgt spid="477"/>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478"/>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479"/>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480"/>
                                        </p:tgtEl>
                                        <p:attrNameLst>
                                          <p:attrName>style.visibility</p:attrName>
                                        </p:attrNameLst>
                                      </p:cBhvr>
                                      <p:to>
                                        <p:strVal val="visible"/>
                                      </p:to>
                                    </p:set>
                                  </p:childTnLst>
                                </p:cTn>
                              </p:par>
                              <p:par>
                                <p:cTn id="129" presetID="1" presetClass="entr" presetSubtype="0" fill="hold" grpId="0" nodeType="withEffect">
                                  <p:stCondLst>
                                    <p:cond delay="0"/>
                                  </p:stCondLst>
                                  <p:childTnLst>
                                    <p:set>
                                      <p:cBhvr>
                                        <p:cTn id="130" dur="1" fill="hold">
                                          <p:stCondLst>
                                            <p:cond delay="0"/>
                                          </p:stCondLst>
                                        </p:cTn>
                                        <p:tgtEl>
                                          <p:spTgt spid="481"/>
                                        </p:tgtEl>
                                        <p:attrNameLst>
                                          <p:attrName>style.visibility</p:attrName>
                                        </p:attrNameLst>
                                      </p:cBhvr>
                                      <p:to>
                                        <p:strVal val="visible"/>
                                      </p:to>
                                    </p:set>
                                  </p:childTnLst>
                                </p:cTn>
                              </p:par>
                              <p:par>
                                <p:cTn id="131" presetID="1" presetClass="entr" presetSubtype="0" fill="hold" grpId="0" nodeType="withEffect">
                                  <p:stCondLst>
                                    <p:cond delay="0"/>
                                  </p:stCondLst>
                                  <p:childTnLst>
                                    <p:set>
                                      <p:cBhvr>
                                        <p:cTn id="132" dur="1" fill="hold">
                                          <p:stCondLst>
                                            <p:cond delay="0"/>
                                          </p:stCondLst>
                                        </p:cTn>
                                        <p:tgtEl>
                                          <p:spTgt spid="482"/>
                                        </p:tgtEl>
                                        <p:attrNameLst>
                                          <p:attrName>style.visibility</p:attrName>
                                        </p:attrNameLst>
                                      </p:cBhvr>
                                      <p:to>
                                        <p:strVal val="visible"/>
                                      </p:to>
                                    </p:set>
                                  </p:childTnLst>
                                </p:cTn>
                              </p:par>
                              <p:par>
                                <p:cTn id="133" presetID="1" presetClass="entr" presetSubtype="0" fill="hold" grpId="0" nodeType="withEffect">
                                  <p:stCondLst>
                                    <p:cond delay="0"/>
                                  </p:stCondLst>
                                  <p:childTnLst>
                                    <p:set>
                                      <p:cBhvr>
                                        <p:cTn id="134" dur="1" fill="hold">
                                          <p:stCondLst>
                                            <p:cond delay="0"/>
                                          </p:stCondLst>
                                        </p:cTn>
                                        <p:tgtEl>
                                          <p:spTgt spid="483"/>
                                        </p:tgtEl>
                                        <p:attrNameLst>
                                          <p:attrName>style.visibility</p:attrName>
                                        </p:attrNameLst>
                                      </p:cBhvr>
                                      <p:to>
                                        <p:strVal val="visible"/>
                                      </p:to>
                                    </p:set>
                                  </p:childTnLst>
                                </p:cTn>
                              </p:par>
                              <p:par>
                                <p:cTn id="135" presetID="1" presetClass="entr" presetSubtype="0" fill="hold" grpId="0" nodeType="withEffect">
                                  <p:stCondLst>
                                    <p:cond delay="0"/>
                                  </p:stCondLst>
                                  <p:childTnLst>
                                    <p:set>
                                      <p:cBhvr>
                                        <p:cTn id="136" dur="1" fill="hold">
                                          <p:stCondLst>
                                            <p:cond delay="0"/>
                                          </p:stCondLst>
                                        </p:cTn>
                                        <p:tgtEl>
                                          <p:spTgt spid="484"/>
                                        </p:tgtEl>
                                        <p:attrNameLst>
                                          <p:attrName>style.visibility</p:attrName>
                                        </p:attrNameLst>
                                      </p:cBhvr>
                                      <p:to>
                                        <p:strVal val="visible"/>
                                      </p:to>
                                    </p:set>
                                  </p:childTnLst>
                                </p:cTn>
                              </p:par>
                              <p:par>
                                <p:cTn id="137" presetID="1" presetClass="entr" presetSubtype="0" fill="hold" grpId="0" nodeType="withEffect">
                                  <p:stCondLst>
                                    <p:cond delay="0"/>
                                  </p:stCondLst>
                                  <p:childTnLst>
                                    <p:set>
                                      <p:cBhvr>
                                        <p:cTn id="138" dur="1" fill="hold">
                                          <p:stCondLst>
                                            <p:cond delay="0"/>
                                          </p:stCondLst>
                                        </p:cTn>
                                        <p:tgtEl>
                                          <p:spTgt spid="485"/>
                                        </p:tgtEl>
                                        <p:attrNameLst>
                                          <p:attrName>style.visibility</p:attrName>
                                        </p:attrNameLst>
                                      </p:cBhvr>
                                      <p:to>
                                        <p:strVal val="visible"/>
                                      </p:to>
                                    </p:set>
                                  </p:childTnLst>
                                </p:cTn>
                              </p:par>
                              <p:par>
                                <p:cTn id="139" presetID="1" presetClass="entr" presetSubtype="0" fill="hold" grpId="0" nodeType="withEffect">
                                  <p:stCondLst>
                                    <p:cond delay="0"/>
                                  </p:stCondLst>
                                  <p:childTnLst>
                                    <p:set>
                                      <p:cBhvr>
                                        <p:cTn id="140" dur="1" fill="hold">
                                          <p:stCondLst>
                                            <p:cond delay="0"/>
                                          </p:stCondLst>
                                        </p:cTn>
                                        <p:tgtEl>
                                          <p:spTgt spid="486"/>
                                        </p:tgtEl>
                                        <p:attrNameLst>
                                          <p:attrName>style.visibility</p:attrName>
                                        </p:attrNameLst>
                                      </p:cBhvr>
                                      <p:to>
                                        <p:strVal val="visible"/>
                                      </p:to>
                                    </p:set>
                                  </p:childTnLst>
                                </p:cTn>
                              </p:par>
                              <p:par>
                                <p:cTn id="141" presetID="1" presetClass="entr" presetSubtype="0" fill="hold" grpId="0" nodeType="withEffect">
                                  <p:stCondLst>
                                    <p:cond delay="0"/>
                                  </p:stCondLst>
                                  <p:childTnLst>
                                    <p:set>
                                      <p:cBhvr>
                                        <p:cTn id="142" dur="1" fill="hold">
                                          <p:stCondLst>
                                            <p:cond delay="0"/>
                                          </p:stCondLst>
                                        </p:cTn>
                                        <p:tgtEl>
                                          <p:spTgt spid="487"/>
                                        </p:tgtEl>
                                        <p:attrNameLst>
                                          <p:attrName>style.visibility</p:attrName>
                                        </p:attrNameLst>
                                      </p:cBhvr>
                                      <p:to>
                                        <p:strVal val="visible"/>
                                      </p:to>
                                    </p:set>
                                  </p:childTnLst>
                                </p:cTn>
                              </p:par>
                              <p:par>
                                <p:cTn id="143" presetID="1" presetClass="entr" presetSubtype="0" fill="hold" grpId="0" nodeType="withEffect">
                                  <p:stCondLst>
                                    <p:cond delay="0"/>
                                  </p:stCondLst>
                                  <p:childTnLst>
                                    <p:set>
                                      <p:cBhvr>
                                        <p:cTn id="144" dur="1" fill="hold">
                                          <p:stCondLst>
                                            <p:cond delay="0"/>
                                          </p:stCondLst>
                                        </p:cTn>
                                        <p:tgtEl>
                                          <p:spTgt spid="488"/>
                                        </p:tgtEl>
                                        <p:attrNameLst>
                                          <p:attrName>style.visibility</p:attrName>
                                        </p:attrNameLst>
                                      </p:cBhvr>
                                      <p:to>
                                        <p:strVal val="visible"/>
                                      </p:to>
                                    </p:set>
                                  </p:childTnLst>
                                </p:cTn>
                              </p:par>
                              <p:par>
                                <p:cTn id="145" presetID="1" presetClass="entr" presetSubtype="0" fill="hold" grpId="0" nodeType="withEffect">
                                  <p:stCondLst>
                                    <p:cond delay="0"/>
                                  </p:stCondLst>
                                  <p:childTnLst>
                                    <p:set>
                                      <p:cBhvr>
                                        <p:cTn id="146" dur="1" fill="hold">
                                          <p:stCondLst>
                                            <p:cond delay="0"/>
                                          </p:stCondLst>
                                        </p:cTn>
                                        <p:tgtEl>
                                          <p:spTgt spid="489"/>
                                        </p:tgtEl>
                                        <p:attrNameLst>
                                          <p:attrName>style.visibility</p:attrName>
                                        </p:attrNameLst>
                                      </p:cBhvr>
                                      <p:to>
                                        <p:strVal val="visible"/>
                                      </p:to>
                                    </p:set>
                                  </p:childTnLst>
                                </p:cTn>
                              </p:par>
                              <p:par>
                                <p:cTn id="147" presetID="1" presetClass="entr" presetSubtype="0" fill="hold" grpId="0" nodeType="withEffect">
                                  <p:stCondLst>
                                    <p:cond delay="0"/>
                                  </p:stCondLst>
                                  <p:childTnLst>
                                    <p:set>
                                      <p:cBhvr>
                                        <p:cTn id="148" dur="1" fill="hold">
                                          <p:stCondLst>
                                            <p:cond delay="0"/>
                                          </p:stCondLst>
                                        </p:cTn>
                                        <p:tgtEl>
                                          <p:spTgt spid="490"/>
                                        </p:tgtEl>
                                        <p:attrNameLst>
                                          <p:attrName>style.visibility</p:attrName>
                                        </p:attrNameLst>
                                      </p:cBhvr>
                                      <p:to>
                                        <p:strVal val="visible"/>
                                      </p:to>
                                    </p:set>
                                  </p:childTnLst>
                                </p:cTn>
                              </p:par>
                              <p:par>
                                <p:cTn id="149" presetID="1" presetClass="entr" presetSubtype="0" fill="hold" grpId="0" nodeType="withEffect">
                                  <p:stCondLst>
                                    <p:cond delay="0"/>
                                  </p:stCondLst>
                                  <p:childTnLst>
                                    <p:set>
                                      <p:cBhvr>
                                        <p:cTn id="150" dur="1" fill="hold">
                                          <p:stCondLst>
                                            <p:cond delay="0"/>
                                          </p:stCondLst>
                                        </p:cTn>
                                        <p:tgtEl>
                                          <p:spTgt spid="491"/>
                                        </p:tgtEl>
                                        <p:attrNameLst>
                                          <p:attrName>style.visibility</p:attrName>
                                        </p:attrNameLst>
                                      </p:cBhvr>
                                      <p:to>
                                        <p:strVal val="visible"/>
                                      </p:to>
                                    </p:set>
                                  </p:childTnLst>
                                </p:cTn>
                              </p:par>
                              <p:par>
                                <p:cTn id="151" presetID="1" presetClass="entr" presetSubtype="0" fill="hold" grpId="0" nodeType="withEffect">
                                  <p:stCondLst>
                                    <p:cond delay="0"/>
                                  </p:stCondLst>
                                  <p:childTnLst>
                                    <p:set>
                                      <p:cBhvr>
                                        <p:cTn id="152" dur="1" fill="hold">
                                          <p:stCondLst>
                                            <p:cond delay="0"/>
                                          </p:stCondLst>
                                        </p:cTn>
                                        <p:tgtEl>
                                          <p:spTgt spid="492"/>
                                        </p:tgtEl>
                                        <p:attrNameLst>
                                          <p:attrName>style.visibility</p:attrName>
                                        </p:attrNameLst>
                                      </p:cBhvr>
                                      <p:to>
                                        <p:strVal val="visible"/>
                                      </p:to>
                                    </p:set>
                                  </p:childTnLst>
                                </p:cTn>
                              </p:par>
                              <p:par>
                                <p:cTn id="153" presetID="1" presetClass="entr" presetSubtype="0" fill="hold" grpId="0" nodeType="withEffect">
                                  <p:stCondLst>
                                    <p:cond delay="0"/>
                                  </p:stCondLst>
                                  <p:childTnLst>
                                    <p:set>
                                      <p:cBhvr>
                                        <p:cTn id="154" dur="1" fill="hold">
                                          <p:stCondLst>
                                            <p:cond delay="0"/>
                                          </p:stCondLst>
                                        </p:cTn>
                                        <p:tgtEl>
                                          <p:spTgt spid="493"/>
                                        </p:tgtEl>
                                        <p:attrNameLst>
                                          <p:attrName>style.visibility</p:attrName>
                                        </p:attrNameLst>
                                      </p:cBhvr>
                                      <p:to>
                                        <p:strVal val="visible"/>
                                      </p:to>
                                    </p:set>
                                  </p:childTnLst>
                                </p:cTn>
                              </p:par>
                              <p:par>
                                <p:cTn id="155" presetID="1" presetClass="entr" presetSubtype="0" fill="hold" grpId="0" nodeType="withEffect">
                                  <p:stCondLst>
                                    <p:cond delay="0"/>
                                  </p:stCondLst>
                                  <p:childTnLst>
                                    <p:set>
                                      <p:cBhvr>
                                        <p:cTn id="156" dur="1" fill="hold">
                                          <p:stCondLst>
                                            <p:cond delay="0"/>
                                          </p:stCondLst>
                                        </p:cTn>
                                        <p:tgtEl>
                                          <p:spTgt spid="494"/>
                                        </p:tgtEl>
                                        <p:attrNameLst>
                                          <p:attrName>style.visibility</p:attrName>
                                        </p:attrNameLst>
                                      </p:cBhvr>
                                      <p:to>
                                        <p:strVal val="visible"/>
                                      </p:to>
                                    </p:set>
                                  </p:childTnLst>
                                </p:cTn>
                              </p:par>
                              <p:par>
                                <p:cTn id="157" presetID="1" presetClass="entr" presetSubtype="0" fill="hold" grpId="0" nodeType="withEffect">
                                  <p:stCondLst>
                                    <p:cond delay="0"/>
                                  </p:stCondLst>
                                  <p:childTnLst>
                                    <p:set>
                                      <p:cBhvr>
                                        <p:cTn id="158" dur="1" fill="hold">
                                          <p:stCondLst>
                                            <p:cond delay="0"/>
                                          </p:stCondLst>
                                        </p:cTn>
                                        <p:tgtEl>
                                          <p:spTgt spid="495"/>
                                        </p:tgtEl>
                                        <p:attrNameLst>
                                          <p:attrName>style.visibility</p:attrName>
                                        </p:attrNameLst>
                                      </p:cBhvr>
                                      <p:to>
                                        <p:strVal val="visible"/>
                                      </p:to>
                                    </p:set>
                                  </p:childTnLst>
                                </p:cTn>
                              </p:par>
                              <p:par>
                                <p:cTn id="159" presetID="1" presetClass="entr" presetSubtype="0" fill="hold" grpId="0" nodeType="withEffect">
                                  <p:stCondLst>
                                    <p:cond delay="0"/>
                                  </p:stCondLst>
                                  <p:childTnLst>
                                    <p:set>
                                      <p:cBhvr>
                                        <p:cTn id="160" dur="1" fill="hold">
                                          <p:stCondLst>
                                            <p:cond delay="0"/>
                                          </p:stCondLst>
                                        </p:cTn>
                                        <p:tgtEl>
                                          <p:spTgt spid="496"/>
                                        </p:tgtEl>
                                        <p:attrNameLst>
                                          <p:attrName>style.visibility</p:attrName>
                                        </p:attrNameLst>
                                      </p:cBhvr>
                                      <p:to>
                                        <p:strVal val="visible"/>
                                      </p:to>
                                    </p:set>
                                  </p:childTnLst>
                                </p:cTn>
                              </p:par>
                              <p:par>
                                <p:cTn id="161" presetID="1" presetClass="entr" presetSubtype="0" fill="hold" grpId="0" nodeType="withEffect">
                                  <p:stCondLst>
                                    <p:cond delay="0"/>
                                  </p:stCondLst>
                                  <p:childTnLst>
                                    <p:set>
                                      <p:cBhvr>
                                        <p:cTn id="162" dur="1" fill="hold">
                                          <p:stCondLst>
                                            <p:cond delay="0"/>
                                          </p:stCondLst>
                                        </p:cTn>
                                        <p:tgtEl>
                                          <p:spTgt spid="497"/>
                                        </p:tgtEl>
                                        <p:attrNameLst>
                                          <p:attrName>style.visibility</p:attrName>
                                        </p:attrNameLst>
                                      </p:cBhvr>
                                      <p:to>
                                        <p:strVal val="visible"/>
                                      </p:to>
                                    </p:set>
                                  </p:childTnLst>
                                </p:cTn>
                              </p:par>
                              <p:par>
                                <p:cTn id="163" presetID="1" presetClass="entr" presetSubtype="0" fill="hold" grpId="0" nodeType="withEffect">
                                  <p:stCondLst>
                                    <p:cond delay="0"/>
                                  </p:stCondLst>
                                  <p:childTnLst>
                                    <p:set>
                                      <p:cBhvr>
                                        <p:cTn id="164" dur="1" fill="hold">
                                          <p:stCondLst>
                                            <p:cond delay="0"/>
                                          </p:stCondLst>
                                        </p:cTn>
                                        <p:tgtEl>
                                          <p:spTgt spid="498"/>
                                        </p:tgtEl>
                                        <p:attrNameLst>
                                          <p:attrName>style.visibility</p:attrName>
                                        </p:attrNameLst>
                                      </p:cBhvr>
                                      <p:to>
                                        <p:strVal val="visible"/>
                                      </p:to>
                                    </p:set>
                                  </p:childTnLst>
                                </p:cTn>
                              </p:par>
                              <p:par>
                                <p:cTn id="165" presetID="1" presetClass="entr" presetSubtype="0" fill="hold" grpId="0" nodeType="withEffect">
                                  <p:stCondLst>
                                    <p:cond delay="0"/>
                                  </p:stCondLst>
                                  <p:childTnLst>
                                    <p:set>
                                      <p:cBhvr>
                                        <p:cTn id="166" dur="1" fill="hold">
                                          <p:stCondLst>
                                            <p:cond delay="0"/>
                                          </p:stCondLst>
                                        </p:cTn>
                                        <p:tgtEl>
                                          <p:spTgt spid="499"/>
                                        </p:tgtEl>
                                        <p:attrNameLst>
                                          <p:attrName>style.visibility</p:attrName>
                                        </p:attrNameLst>
                                      </p:cBhvr>
                                      <p:to>
                                        <p:strVal val="visible"/>
                                      </p:to>
                                    </p:set>
                                  </p:childTnLst>
                                </p:cTn>
                              </p:par>
                              <p:par>
                                <p:cTn id="167" presetID="1" presetClass="entr" presetSubtype="0" fill="hold" grpId="0" nodeType="withEffect">
                                  <p:stCondLst>
                                    <p:cond delay="0"/>
                                  </p:stCondLst>
                                  <p:childTnLst>
                                    <p:set>
                                      <p:cBhvr>
                                        <p:cTn id="168" dur="1" fill="hold">
                                          <p:stCondLst>
                                            <p:cond delay="0"/>
                                          </p:stCondLst>
                                        </p:cTn>
                                        <p:tgtEl>
                                          <p:spTgt spid="500"/>
                                        </p:tgtEl>
                                        <p:attrNameLst>
                                          <p:attrName>style.visibility</p:attrName>
                                        </p:attrNameLst>
                                      </p:cBhvr>
                                      <p:to>
                                        <p:strVal val="visible"/>
                                      </p:to>
                                    </p:set>
                                  </p:childTnLst>
                                </p:cTn>
                              </p:par>
                              <p:par>
                                <p:cTn id="169" presetID="1" presetClass="entr" presetSubtype="0" fill="hold" grpId="0" nodeType="withEffect">
                                  <p:stCondLst>
                                    <p:cond delay="0"/>
                                  </p:stCondLst>
                                  <p:childTnLst>
                                    <p:set>
                                      <p:cBhvr>
                                        <p:cTn id="170" dur="1" fill="hold">
                                          <p:stCondLst>
                                            <p:cond delay="0"/>
                                          </p:stCondLst>
                                        </p:cTn>
                                        <p:tgtEl>
                                          <p:spTgt spid="501"/>
                                        </p:tgtEl>
                                        <p:attrNameLst>
                                          <p:attrName>style.visibility</p:attrName>
                                        </p:attrNameLst>
                                      </p:cBhvr>
                                      <p:to>
                                        <p:strVal val="visible"/>
                                      </p:to>
                                    </p:set>
                                  </p:childTnLst>
                                </p:cTn>
                              </p:par>
                              <p:par>
                                <p:cTn id="171" presetID="1" presetClass="entr" presetSubtype="0" fill="hold" grpId="0" nodeType="withEffect">
                                  <p:stCondLst>
                                    <p:cond delay="0"/>
                                  </p:stCondLst>
                                  <p:childTnLst>
                                    <p:set>
                                      <p:cBhvr>
                                        <p:cTn id="172" dur="1" fill="hold">
                                          <p:stCondLst>
                                            <p:cond delay="0"/>
                                          </p:stCondLst>
                                        </p:cTn>
                                        <p:tgtEl>
                                          <p:spTgt spid="502"/>
                                        </p:tgtEl>
                                        <p:attrNameLst>
                                          <p:attrName>style.visibility</p:attrName>
                                        </p:attrNameLst>
                                      </p:cBhvr>
                                      <p:to>
                                        <p:strVal val="visible"/>
                                      </p:to>
                                    </p:set>
                                  </p:childTnLst>
                                </p:cTn>
                              </p:par>
                              <p:par>
                                <p:cTn id="173" presetID="1" presetClass="entr" presetSubtype="0" fill="hold" grpId="0" nodeType="withEffect">
                                  <p:stCondLst>
                                    <p:cond delay="0"/>
                                  </p:stCondLst>
                                  <p:childTnLst>
                                    <p:set>
                                      <p:cBhvr>
                                        <p:cTn id="174" dur="1" fill="hold">
                                          <p:stCondLst>
                                            <p:cond delay="0"/>
                                          </p:stCondLst>
                                        </p:cTn>
                                        <p:tgtEl>
                                          <p:spTgt spid="503"/>
                                        </p:tgtEl>
                                        <p:attrNameLst>
                                          <p:attrName>style.visibility</p:attrName>
                                        </p:attrNameLst>
                                      </p:cBhvr>
                                      <p:to>
                                        <p:strVal val="visible"/>
                                      </p:to>
                                    </p:set>
                                  </p:childTnLst>
                                </p:cTn>
                              </p:par>
                              <p:par>
                                <p:cTn id="175" presetID="1" presetClass="entr" presetSubtype="0" fill="hold" grpId="0" nodeType="withEffect">
                                  <p:stCondLst>
                                    <p:cond delay="0"/>
                                  </p:stCondLst>
                                  <p:childTnLst>
                                    <p:set>
                                      <p:cBhvr>
                                        <p:cTn id="176" dur="1" fill="hold">
                                          <p:stCondLst>
                                            <p:cond delay="0"/>
                                          </p:stCondLst>
                                        </p:cTn>
                                        <p:tgtEl>
                                          <p:spTgt spid="504"/>
                                        </p:tgtEl>
                                        <p:attrNameLst>
                                          <p:attrName>style.visibility</p:attrName>
                                        </p:attrNameLst>
                                      </p:cBhvr>
                                      <p:to>
                                        <p:strVal val="visible"/>
                                      </p:to>
                                    </p:set>
                                  </p:childTnLst>
                                </p:cTn>
                              </p:par>
                              <p:par>
                                <p:cTn id="177" presetID="1" presetClass="entr" presetSubtype="0" fill="hold" grpId="0" nodeType="withEffect">
                                  <p:stCondLst>
                                    <p:cond delay="0"/>
                                  </p:stCondLst>
                                  <p:childTnLst>
                                    <p:set>
                                      <p:cBhvr>
                                        <p:cTn id="178" dur="1" fill="hold">
                                          <p:stCondLst>
                                            <p:cond delay="0"/>
                                          </p:stCondLst>
                                        </p:cTn>
                                        <p:tgtEl>
                                          <p:spTgt spid="505"/>
                                        </p:tgtEl>
                                        <p:attrNameLst>
                                          <p:attrName>style.visibility</p:attrName>
                                        </p:attrNameLst>
                                      </p:cBhvr>
                                      <p:to>
                                        <p:strVal val="visible"/>
                                      </p:to>
                                    </p:set>
                                  </p:childTnLst>
                                </p:cTn>
                              </p:par>
                              <p:par>
                                <p:cTn id="179" presetID="1" presetClass="entr" presetSubtype="0" fill="hold" grpId="0" nodeType="withEffect">
                                  <p:stCondLst>
                                    <p:cond delay="0"/>
                                  </p:stCondLst>
                                  <p:childTnLst>
                                    <p:set>
                                      <p:cBhvr>
                                        <p:cTn id="180" dur="1" fill="hold">
                                          <p:stCondLst>
                                            <p:cond delay="0"/>
                                          </p:stCondLst>
                                        </p:cTn>
                                        <p:tgtEl>
                                          <p:spTgt spid="506"/>
                                        </p:tgtEl>
                                        <p:attrNameLst>
                                          <p:attrName>style.visibility</p:attrName>
                                        </p:attrNameLst>
                                      </p:cBhvr>
                                      <p:to>
                                        <p:strVal val="visible"/>
                                      </p:to>
                                    </p:set>
                                  </p:childTnLst>
                                </p:cTn>
                              </p:par>
                              <p:par>
                                <p:cTn id="181" presetID="1" presetClass="entr" presetSubtype="0" fill="hold" grpId="0" nodeType="withEffect">
                                  <p:stCondLst>
                                    <p:cond delay="0"/>
                                  </p:stCondLst>
                                  <p:childTnLst>
                                    <p:set>
                                      <p:cBhvr>
                                        <p:cTn id="182" dur="1" fill="hold">
                                          <p:stCondLst>
                                            <p:cond delay="0"/>
                                          </p:stCondLst>
                                        </p:cTn>
                                        <p:tgtEl>
                                          <p:spTgt spid="507"/>
                                        </p:tgtEl>
                                        <p:attrNameLst>
                                          <p:attrName>style.visibility</p:attrName>
                                        </p:attrNameLst>
                                      </p:cBhvr>
                                      <p:to>
                                        <p:strVal val="visible"/>
                                      </p:to>
                                    </p:set>
                                  </p:childTnLst>
                                </p:cTn>
                              </p:par>
                              <p:par>
                                <p:cTn id="183" presetID="1" presetClass="entr" presetSubtype="0" fill="hold" grpId="0" nodeType="withEffect">
                                  <p:stCondLst>
                                    <p:cond delay="0"/>
                                  </p:stCondLst>
                                  <p:childTnLst>
                                    <p:set>
                                      <p:cBhvr>
                                        <p:cTn id="184" dur="1" fill="hold">
                                          <p:stCondLst>
                                            <p:cond delay="0"/>
                                          </p:stCondLst>
                                        </p:cTn>
                                        <p:tgtEl>
                                          <p:spTgt spid="508"/>
                                        </p:tgtEl>
                                        <p:attrNameLst>
                                          <p:attrName>style.visibility</p:attrName>
                                        </p:attrNameLst>
                                      </p:cBhvr>
                                      <p:to>
                                        <p:strVal val="visible"/>
                                      </p:to>
                                    </p:set>
                                  </p:childTnLst>
                                </p:cTn>
                              </p:par>
                              <p:par>
                                <p:cTn id="185" presetID="1" presetClass="entr" presetSubtype="0" fill="hold" grpId="0" nodeType="withEffect">
                                  <p:stCondLst>
                                    <p:cond delay="0"/>
                                  </p:stCondLst>
                                  <p:childTnLst>
                                    <p:set>
                                      <p:cBhvr>
                                        <p:cTn id="186" dur="1" fill="hold">
                                          <p:stCondLst>
                                            <p:cond delay="0"/>
                                          </p:stCondLst>
                                        </p:cTn>
                                        <p:tgtEl>
                                          <p:spTgt spid="509"/>
                                        </p:tgtEl>
                                        <p:attrNameLst>
                                          <p:attrName>style.visibility</p:attrName>
                                        </p:attrNameLst>
                                      </p:cBhvr>
                                      <p:to>
                                        <p:strVal val="visible"/>
                                      </p:to>
                                    </p:set>
                                  </p:childTnLst>
                                </p:cTn>
                              </p:par>
                              <p:par>
                                <p:cTn id="187" presetID="1" presetClass="entr" presetSubtype="0" fill="hold" grpId="0" nodeType="withEffect">
                                  <p:stCondLst>
                                    <p:cond delay="0"/>
                                  </p:stCondLst>
                                  <p:childTnLst>
                                    <p:set>
                                      <p:cBhvr>
                                        <p:cTn id="188" dur="1" fill="hold">
                                          <p:stCondLst>
                                            <p:cond delay="0"/>
                                          </p:stCondLst>
                                        </p:cTn>
                                        <p:tgtEl>
                                          <p:spTgt spid="510"/>
                                        </p:tgtEl>
                                        <p:attrNameLst>
                                          <p:attrName>style.visibility</p:attrName>
                                        </p:attrNameLst>
                                      </p:cBhvr>
                                      <p:to>
                                        <p:strVal val="visible"/>
                                      </p:to>
                                    </p:set>
                                  </p:childTnLst>
                                </p:cTn>
                              </p:par>
                              <p:par>
                                <p:cTn id="189" presetID="1" presetClass="entr" presetSubtype="0" fill="hold" grpId="0" nodeType="withEffect">
                                  <p:stCondLst>
                                    <p:cond delay="0"/>
                                  </p:stCondLst>
                                  <p:childTnLst>
                                    <p:set>
                                      <p:cBhvr>
                                        <p:cTn id="190" dur="1" fill="hold">
                                          <p:stCondLst>
                                            <p:cond delay="0"/>
                                          </p:stCondLst>
                                        </p:cTn>
                                        <p:tgtEl>
                                          <p:spTgt spid="511"/>
                                        </p:tgtEl>
                                        <p:attrNameLst>
                                          <p:attrName>style.visibility</p:attrName>
                                        </p:attrNameLst>
                                      </p:cBhvr>
                                      <p:to>
                                        <p:strVal val="visible"/>
                                      </p:to>
                                    </p:set>
                                  </p:childTnLst>
                                </p:cTn>
                              </p:par>
                              <p:par>
                                <p:cTn id="191" presetID="1" presetClass="entr" presetSubtype="0" fill="hold" grpId="0" nodeType="withEffect">
                                  <p:stCondLst>
                                    <p:cond delay="0"/>
                                  </p:stCondLst>
                                  <p:childTnLst>
                                    <p:set>
                                      <p:cBhvr>
                                        <p:cTn id="192" dur="1" fill="hold">
                                          <p:stCondLst>
                                            <p:cond delay="0"/>
                                          </p:stCondLst>
                                        </p:cTn>
                                        <p:tgtEl>
                                          <p:spTgt spid="512"/>
                                        </p:tgtEl>
                                        <p:attrNameLst>
                                          <p:attrName>style.visibility</p:attrName>
                                        </p:attrNameLst>
                                      </p:cBhvr>
                                      <p:to>
                                        <p:strVal val="visible"/>
                                      </p:to>
                                    </p:set>
                                  </p:childTnLst>
                                </p:cTn>
                              </p:par>
                              <p:par>
                                <p:cTn id="193" presetID="1" presetClass="entr" presetSubtype="0" fill="hold" grpId="0" nodeType="withEffect">
                                  <p:stCondLst>
                                    <p:cond delay="0"/>
                                  </p:stCondLst>
                                  <p:childTnLst>
                                    <p:set>
                                      <p:cBhvr>
                                        <p:cTn id="194" dur="1" fill="hold">
                                          <p:stCondLst>
                                            <p:cond delay="0"/>
                                          </p:stCondLst>
                                        </p:cTn>
                                        <p:tgtEl>
                                          <p:spTgt spid="513"/>
                                        </p:tgtEl>
                                        <p:attrNameLst>
                                          <p:attrName>style.visibility</p:attrName>
                                        </p:attrNameLst>
                                      </p:cBhvr>
                                      <p:to>
                                        <p:strVal val="visible"/>
                                      </p:to>
                                    </p:set>
                                  </p:childTnLst>
                                </p:cTn>
                              </p:par>
                              <p:par>
                                <p:cTn id="195" presetID="1" presetClass="entr" presetSubtype="0" fill="hold" grpId="0" nodeType="withEffect">
                                  <p:stCondLst>
                                    <p:cond delay="0"/>
                                  </p:stCondLst>
                                  <p:childTnLst>
                                    <p:set>
                                      <p:cBhvr>
                                        <p:cTn id="196" dur="1" fill="hold">
                                          <p:stCondLst>
                                            <p:cond delay="0"/>
                                          </p:stCondLst>
                                        </p:cTn>
                                        <p:tgtEl>
                                          <p:spTgt spid="514"/>
                                        </p:tgtEl>
                                        <p:attrNameLst>
                                          <p:attrName>style.visibility</p:attrName>
                                        </p:attrNameLst>
                                      </p:cBhvr>
                                      <p:to>
                                        <p:strVal val="visible"/>
                                      </p:to>
                                    </p:set>
                                  </p:childTnLst>
                                </p:cTn>
                              </p:par>
                              <p:par>
                                <p:cTn id="197" presetID="1" presetClass="entr" presetSubtype="0" fill="hold" grpId="0" nodeType="withEffect">
                                  <p:stCondLst>
                                    <p:cond delay="0"/>
                                  </p:stCondLst>
                                  <p:childTnLst>
                                    <p:set>
                                      <p:cBhvr>
                                        <p:cTn id="198" dur="1" fill="hold">
                                          <p:stCondLst>
                                            <p:cond delay="0"/>
                                          </p:stCondLst>
                                        </p:cTn>
                                        <p:tgtEl>
                                          <p:spTgt spid="515"/>
                                        </p:tgtEl>
                                        <p:attrNameLst>
                                          <p:attrName>style.visibility</p:attrName>
                                        </p:attrNameLst>
                                      </p:cBhvr>
                                      <p:to>
                                        <p:strVal val="visible"/>
                                      </p:to>
                                    </p:set>
                                  </p:childTnLst>
                                </p:cTn>
                              </p:par>
                              <p:par>
                                <p:cTn id="199" presetID="1" presetClass="entr" presetSubtype="0" fill="hold" grpId="0" nodeType="withEffect">
                                  <p:stCondLst>
                                    <p:cond delay="0"/>
                                  </p:stCondLst>
                                  <p:childTnLst>
                                    <p:set>
                                      <p:cBhvr>
                                        <p:cTn id="200" dur="1" fill="hold">
                                          <p:stCondLst>
                                            <p:cond delay="0"/>
                                          </p:stCondLst>
                                        </p:cTn>
                                        <p:tgtEl>
                                          <p:spTgt spid="516"/>
                                        </p:tgtEl>
                                        <p:attrNameLst>
                                          <p:attrName>style.visibility</p:attrName>
                                        </p:attrNameLst>
                                      </p:cBhvr>
                                      <p:to>
                                        <p:strVal val="visible"/>
                                      </p:to>
                                    </p:set>
                                  </p:childTnLst>
                                </p:cTn>
                              </p:par>
                              <p:par>
                                <p:cTn id="201" presetID="1" presetClass="entr" presetSubtype="0" fill="hold" grpId="0" nodeType="withEffect">
                                  <p:stCondLst>
                                    <p:cond delay="0"/>
                                  </p:stCondLst>
                                  <p:childTnLst>
                                    <p:set>
                                      <p:cBhvr>
                                        <p:cTn id="202" dur="1" fill="hold">
                                          <p:stCondLst>
                                            <p:cond delay="0"/>
                                          </p:stCondLst>
                                        </p:cTn>
                                        <p:tgtEl>
                                          <p:spTgt spid="517"/>
                                        </p:tgtEl>
                                        <p:attrNameLst>
                                          <p:attrName>style.visibility</p:attrName>
                                        </p:attrNameLst>
                                      </p:cBhvr>
                                      <p:to>
                                        <p:strVal val="visible"/>
                                      </p:to>
                                    </p:set>
                                  </p:childTnLst>
                                </p:cTn>
                              </p:par>
                              <p:par>
                                <p:cTn id="203" presetID="1" presetClass="entr" presetSubtype="0" fill="hold" grpId="0" nodeType="withEffect">
                                  <p:stCondLst>
                                    <p:cond delay="0"/>
                                  </p:stCondLst>
                                  <p:childTnLst>
                                    <p:set>
                                      <p:cBhvr>
                                        <p:cTn id="204" dur="1" fill="hold">
                                          <p:stCondLst>
                                            <p:cond delay="0"/>
                                          </p:stCondLst>
                                        </p:cTn>
                                        <p:tgtEl>
                                          <p:spTgt spid="518"/>
                                        </p:tgtEl>
                                        <p:attrNameLst>
                                          <p:attrName>style.visibility</p:attrName>
                                        </p:attrNameLst>
                                      </p:cBhvr>
                                      <p:to>
                                        <p:strVal val="visible"/>
                                      </p:to>
                                    </p:set>
                                  </p:childTnLst>
                                </p:cTn>
                              </p:par>
                              <p:par>
                                <p:cTn id="205" presetID="1" presetClass="entr" presetSubtype="0" fill="hold" grpId="0" nodeType="withEffect">
                                  <p:stCondLst>
                                    <p:cond delay="0"/>
                                  </p:stCondLst>
                                  <p:childTnLst>
                                    <p:set>
                                      <p:cBhvr>
                                        <p:cTn id="206" dur="1" fill="hold">
                                          <p:stCondLst>
                                            <p:cond delay="0"/>
                                          </p:stCondLst>
                                        </p:cTn>
                                        <p:tgtEl>
                                          <p:spTgt spid="519"/>
                                        </p:tgtEl>
                                        <p:attrNameLst>
                                          <p:attrName>style.visibility</p:attrName>
                                        </p:attrNameLst>
                                      </p:cBhvr>
                                      <p:to>
                                        <p:strVal val="visible"/>
                                      </p:to>
                                    </p:set>
                                  </p:childTnLst>
                                </p:cTn>
                              </p:par>
                              <p:par>
                                <p:cTn id="207" presetID="1" presetClass="entr" presetSubtype="0" fill="hold" grpId="0" nodeType="withEffect">
                                  <p:stCondLst>
                                    <p:cond delay="0"/>
                                  </p:stCondLst>
                                  <p:childTnLst>
                                    <p:set>
                                      <p:cBhvr>
                                        <p:cTn id="208" dur="1" fill="hold">
                                          <p:stCondLst>
                                            <p:cond delay="0"/>
                                          </p:stCondLst>
                                        </p:cTn>
                                        <p:tgtEl>
                                          <p:spTgt spid="520"/>
                                        </p:tgtEl>
                                        <p:attrNameLst>
                                          <p:attrName>style.visibility</p:attrName>
                                        </p:attrNameLst>
                                      </p:cBhvr>
                                      <p:to>
                                        <p:strVal val="visible"/>
                                      </p:to>
                                    </p:set>
                                  </p:childTnLst>
                                </p:cTn>
                              </p:par>
                              <p:par>
                                <p:cTn id="209" presetID="1" presetClass="entr" presetSubtype="0" fill="hold" grpId="0" nodeType="withEffect">
                                  <p:stCondLst>
                                    <p:cond delay="0"/>
                                  </p:stCondLst>
                                  <p:childTnLst>
                                    <p:set>
                                      <p:cBhvr>
                                        <p:cTn id="210" dur="1" fill="hold">
                                          <p:stCondLst>
                                            <p:cond delay="0"/>
                                          </p:stCondLst>
                                        </p:cTn>
                                        <p:tgtEl>
                                          <p:spTgt spid="521"/>
                                        </p:tgtEl>
                                        <p:attrNameLst>
                                          <p:attrName>style.visibility</p:attrName>
                                        </p:attrNameLst>
                                      </p:cBhvr>
                                      <p:to>
                                        <p:strVal val="visible"/>
                                      </p:to>
                                    </p:set>
                                  </p:childTnLst>
                                </p:cTn>
                              </p:par>
                              <p:par>
                                <p:cTn id="211" presetID="1" presetClass="entr" presetSubtype="0" fill="hold" grpId="0" nodeType="withEffect">
                                  <p:stCondLst>
                                    <p:cond delay="0"/>
                                  </p:stCondLst>
                                  <p:childTnLst>
                                    <p:set>
                                      <p:cBhvr>
                                        <p:cTn id="212" dur="1" fill="hold">
                                          <p:stCondLst>
                                            <p:cond delay="0"/>
                                          </p:stCondLst>
                                        </p:cTn>
                                        <p:tgtEl>
                                          <p:spTgt spid="522"/>
                                        </p:tgtEl>
                                        <p:attrNameLst>
                                          <p:attrName>style.visibility</p:attrName>
                                        </p:attrNameLst>
                                      </p:cBhvr>
                                      <p:to>
                                        <p:strVal val="visible"/>
                                      </p:to>
                                    </p:set>
                                  </p:childTnLst>
                                </p:cTn>
                              </p:par>
                              <p:par>
                                <p:cTn id="213" presetID="1" presetClass="entr" presetSubtype="0" fill="hold" grpId="0" nodeType="withEffect">
                                  <p:stCondLst>
                                    <p:cond delay="0"/>
                                  </p:stCondLst>
                                  <p:childTnLst>
                                    <p:set>
                                      <p:cBhvr>
                                        <p:cTn id="214" dur="1" fill="hold">
                                          <p:stCondLst>
                                            <p:cond delay="0"/>
                                          </p:stCondLst>
                                        </p:cTn>
                                        <p:tgtEl>
                                          <p:spTgt spid="523"/>
                                        </p:tgtEl>
                                        <p:attrNameLst>
                                          <p:attrName>style.visibility</p:attrName>
                                        </p:attrNameLst>
                                      </p:cBhvr>
                                      <p:to>
                                        <p:strVal val="visible"/>
                                      </p:to>
                                    </p:set>
                                  </p:childTnLst>
                                </p:cTn>
                              </p:par>
                              <p:par>
                                <p:cTn id="215" presetID="1" presetClass="entr" presetSubtype="0" fill="hold" grpId="0" nodeType="withEffect">
                                  <p:stCondLst>
                                    <p:cond delay="0"/>
                                  </p:stCondLst>
                                  <p:childTnLst>
                                    <p:set>
                                      <p:cBhvr>
                                        <p:cTn id="216" dur="1" fill="hold">
                                          <p:stCondLst>
                                            <p:cond delay="0"/>
                                          </p:stCondLst>
                                        </p:cTn>
                                        <p:tgtEl>
                                          <p:spTgt spid="524"/>
                                        </p:tgtEl>
                                        <p:attrNameLst>
                                          <p:attrName>style.visibility</p:attrName>
                                        </p:attrNameLst>
                                      </p:cBhvr>
                                      <p:to>
                                        <p:strVal val="visible"/>
                                      </p:to>
                                    </p:set>
                                  </p:childTnLst>
                                </p:cTn>
                              </p:par>
                              <p:par>
                                <p:cTn id="217" presetID="1" presetClass="entr" presetSubtype="0" fill="hold" grpId="0" nodeType="withEffect">
                                  <p:stCondLst>
                                    <p:cond delay="0"/>
                                  </p:stCondLst>
                                  <p:childTnLst>
                                    <p:set>
                                      <p:cBhvr>
                                        <p:cTn id="218" dur="1" fill="hold">
                                          <p:stCondLst>
                                            <p:cond delay="0"/>
                                          </p:stCondLst>
                                        </p:cTn>
                                        <p:tgtEl>
                                          <p:spTgt spid="525"/>
                                        </p:tgtEl>
                                        <p:attrNameLst>
                                          <p:attrName>style.visibility</p:attrName>
                                        </p:attrNameLst>
                                      </p:cBhvr>
                                      <p:to>
                                        <p:strVal val="visible"/>
                                      </p:to>
                                    </p:set>
                                  </p:childTnLst>
                                </p:cTn>
                              </p:par>
                              <p:par>
                                <p:cTn id="219" presetID="1" presetClass="entr" presetSubtype="0" fill="hold" grpId="0" nodeType="withEffect">
                                  <p:stCondLst>
                                    <p:cond delay="0"/>
                                  </p:stCondLst>
                                  <p:childTnLst>
                                    <p:set>
                                      <p:cBhvr>
                                        <p:cTn id="220" dur="1" fill="hold">
                                          <p:stCondLst>
                                            <p:cond delay="0"/>
                                          </p:stCondLst>
                                        </p:cTn>
                                        <p:tgtEl>
                                          <p:spTgt spid="178"/>
                                        </p:tgtEl>
                                        <p:attrNameLst>
                                          <p:attrName>style.visibility</p:attrName>
                                        </p:attrNameLst>
                                      </p:cBhvr>
                                      <p:to>
                                        <p:strVal val="visible"/>
                                      </p:to>
                                    </p:set>
                                  </p:childTnLst>
                                </p:cTn>
                              </p:par>
                            </p:childTnLst>
                          </p:cTn>
                        </p:par>
                      </p:childTnLst>
                    </p:cTn>
                  </p:par>
                  <p:par>
                    <p:cTn id="221" fill="hold">
                      <p:stCondLst>
                        <p:cond delay="indefinite"/>
                      </p:stCondLst>
                      <p:childTnLst>
                        <p:par>
                          <p:cTn id="222" fill="hold">
                            <p:stCondLst>
                              <p:cond delay="0"/>
                            </p:stCondLst>
                            <p:childTnLst>
                              <p:par>
                                <p:cTn id="223" presetID="1" presetClass="entr" presetSubtype="0" fill="hold" grpId="0" nodeType="clickEffect">
                                  <p:stCondLst>
                                    <p:cond delay="0"/>
                                  </p:stCondLst>
                                  <p:childTnLst>
                                    <p:set>
                                      <p:cBhvr>
                                        <p:cTn id="224" dur="1" fill="hold">
                                          <p:stCondLst>
                                            <p:cond delay="0"/>
                                          </p:stCondLst>
                                        </p:cTn>
                                        <p:tgtEl>
                                          <p:spTgt spid="179"/>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ntr" presetSubtype="0" fill="hold" grpId="0" nodeType="clickEffect">
                                  <p:stCondLst>
                                    <p:cond delay="0"/>
                                  </p:stCondLst>
                                  <p:childTnLst>
                                    <p:set>
                                      <p:cBhvr>
                                        <p:cTn id="228" dur="1" fill="hold">
                                          <p:stCondLst>
                                            <p:cond delay="0"/>
                                          </p:stCondLst>
                                        </p:cTn>
                                        <p:tgtEl>
                                          <p:spTgt spid="180"/>
                                        </p:tgtEl>
                                        <p:attrNameLst>
                                          <p:attrName>style.visibility</p:attrName>
                                        </p:attrNameLst>
                                      </p:cBhvr>
                                      <p:to>
                                        <p:strVal val="visible"/>
                                      </p:to>
                                    </p:set>
                                  </p:childTnLst>
                                </p:cTn>
                              </p:par>
                              <p:par>
                                <p:cTn id="229" presetID="1" presetClass="entr" presetSubtype="0" fill="hold" grpId="0" nodeType="withEffect">
                                  <p:stCondLst>
                                    <p:cond delay="0"/>
                                  </p:stCondLst>
                                  <p:childTnLst>
                                    <p:set>
                                      <p:cBhvr>
                                        <p:cTn id="230" dur="1" fill="hold">
                                          <p:stCondLst>
                                            <p:cond delay="0"/>
                                          </p:stCondLst>
                                        </p:cTn>
                                        <p:tgtEl>
                                          <p:spTgt spid="181"/>
                                        </p:tgtEl>
                                        <p:attrNameLst>
                                          <p:attrName>style.visibility</p:attrName>
                                        </p:attrNameLst>
                                      </p:cBhvr>
                                      <p:to>
                                        <p:strVal val="visible"/>
                                      </p:to>
                                    </p:set>
                                  </p:childTnLst>
                                </p:cTn>
                              </p:par>
                              <p:par>
                                <p:cTn id="231" presetID="1" presetClass="entr" presetSubtype="0" fill="hold" grpId="0" nodeType="withEffect">
                                  <p:stCondLst>
                                    <p:cond delay="0"/>
                                  </p:stCondLst>
                                  <p:childTnLst>
                                    <p:set>
                                      <p:cBhvr>
                                        <p:cTn id="232" dur="1" fill="hold">
                                          <p:stCondLst>
                                            <p:cond delay="0"/>
                                          </p:stCondLst>
                                        </p:cTn>
                                        <p:tgtEl>
                                          <p:spTgt spid="186"/>
                                        </p:tgtEl>
                                        <p:attrNameLst>
                                          <p:attrName>style.visibility</p:attrName>
                                        </p:attrNameLst>
                                      </p:cBhvr>
                                      <p:to>
                                        <p:strVal val="visible"/>
                                      </p:to>
                                    </p:set>
                                  </p:childTnLst>
                                </p:cTn>
                              </p:par>
                              <p:par>
                                <p:cTn id="233" presetID="1" presetClass="entr" presetSubtype="0" fill="hold" grpId="0" nodeType="withEffect">
                                  <p:stCondLst>
                                    <p:cond delay="0"/>
                                  </p:stCondLst>
                                  <p:childTnLst>
                                    <p:set>
                                      <p:cBhvr>
                                        <p:cTn id="234" dur="1" fill="hold">
                                          <p:stCondLst>
                                            <p:cond delay="0"/>
                                          </p:stCondLst>
                                        </p:cTn>
                                        <p:tgtEl>
                                          <p:spTgt spid="187"/>
                                        </p:tgtEl>
                                        <p:attrNameLst>
                                          <p:attrName>style.visibility</p:attrName>
                                        </p:attrNameLst>
                                      </p:cBhvr>
                                      <p:to>
                                        <p:strVal val="visible"/>
                                      </p:to>
                                    </p:set>
                                  </p:childTnLst>
                                </p:cTn>
                              </p:par>
                              <p:par>
                                <p:cTn id="235" presetID="1" presetClass="entr" presetSubtype="0" fill="hold" grpId="0" nodeType="withEffect">
                                  <p:stCondLst>
                                    <p:cond delay="0"/>
                                  </p:stCondLst>
                                  <p:childTnLst>
                                    <p:set>
                                      <p:cBhvr>
                                        <p:cTn id="236" dur="1" fill="hold">
                                          <p:stCondLst>
                                            <p:cond delay="0"/>
                                          </p:stCondLst>
                                        </p:cTn>
                                        <p:tgtEl>
                                          <p:spTgt spid="190"/>
                                        </p:tgtEl>
                                        <p:attrNameLst>
                                          <p:attrName>style.visibility</p:attrName>
                                        </p:attrNameLst>
                                      </p:cBhvr>
                                      <p:to>
                                        <p:strVal val="visible"/>
                                      </p:to>
                                    </p:set>
                                  </p:childTnLst>
                                </p:cTn>
                              </p:par>
                              <p:par>
                                <p:cTn id="237" presetID="1" presetClass="entr" presetSubtype="0" fill="hold" grpId="0" nodeType="withEffect">
                                  <p:stCondLst>
                                    <p:cond delay="0"/>
                                  </p:stCondLst>
                                  <p:childTnLst>
                                    <p:set>
                                      <p:cBhvr>
                                        <p:cTn id="238" dur="1" fill="hold">
                                          <p:stCondLst>
                                            <p:cond delay="0"/>
                                          </p:stCondLst>
                                        </p:cTn>
                                        <p:tgtEl>
                                          <p:spTgt spid="209"/>
                                        </p:tgtEl>
                                        <p:attrNameLst>
                                          <p:attrName>style.visibility</p:attrName>
                                        </p:attrNameLst>
                                      </p:cBhvr>
                                      <p:to>
                                        <p:strVal val="visible"/>
                                      </p:to>
                                    </p:set>
                                  </p:childTnLst>
                                </p:cTn>
                              </p:par>
                              <p:par>
                                <p:cTn id="239" presetID="1" presetClass="entr" presetSubtype="0" fill="hold" grpId="0" nodeType="withEffect">
                                  <p:stCondLst>
                                    <p:cond delay="0"/>
                                  </p:stCondLst>
                                  <p:childTnLst>
                                    <p:set>
                                      <p:cBhvr>
                                        <p:cTn id="240" dur="1" fill="hold">
                                          <p:stCondLst>
                                            <p:cond delay="0"/>
                                          </p:stCondLst>
                                        </p:cTn>
                                        <p:tgtEl>
                                          <p:spTgt spid="210"/>
                                        </p:tgtEl>
                                        <p:attrNameLst>
                                          <p:attrName>style.visibility</p:attrName>
                                        </p:attrNameLst>
                                      </p:cBhvr>
                                      <p:to>
                                        <p:strVal val="visible"/>
                                      </p:to>
                                    </p:set>
                                  </p:childTnLst>
                                </p:cTn>
                              </p:par>
                              <p:par>
                                <p:cTn id="241" presetID="1" presetClass="entr" presetSubtype="0" fill="hold" grpId="0" nodeType="withEffect">
                                  <p:stCondLst>
                                    <p:cond delay="0"/>
                                  </p:stCondLst>
                                  <p:childTnLst>
                                    <p:set>
                                      <p:cBhvr>
                                        <p:cTn id="242" dur="1" fill="hold">
                                          <p:stCondLst>
                                            <p:cond delay="0"/>
                                          </p:stCondLst>
                                        </p:cTn>
                                        <p:tgtEl>
                                          <p:spTgt spid="211"/>
                                        </p:tgtEl>
                                        <p:attrNameLst>
                                          <p:attrName>style.visibility</p:attrName>
                                        </p:attrNameLst>
                                      </p:cBhvr>
                                      <p:to>
                                        <p:strVal val="visible"/>
                                      </p:to>
                                    </p:set>
                                  </p:childTnLst>
                                </p:cTn>
                              </p:par>
                              <p:par>
                                <p:cTn id="243" presetID="1" presetClass="entr" presetSubtype="0" fill="hold" grpId="0" nodeType="withEffect">
                                  <p:stCondLst>
                                    <p:cond delay="0"/>
                                  </p:stCondLst>
                                  <p:childTnLst>
                                    <p:set>
                                      <p:cBhvr>
                                        <p:cTn id="244" dur="1" fill="hold">
                                          <p:stCondLst>
                                            <p:cond delay="0"/>
                                          </p:stCondLst>
                                        </p:cTn>
                                        <p:tgtEl>
                                          <p:spTgt spid="212"/>
                                        </p:tgtEl>
                                        <p:attrNameLst>
                                          <p:attrName>style.visibility</p:attrName>
                                        </p:attrNameLst>
                                      </p:cBhvr>
                                      <p:to>
                                        <p:strVal val="visible"/>
                                      </p:to>
                                    </p:set>
                                  </p:childTnLst>
                                </p:cTn>
                              </p:par>
                              <p:par>
                                <p:cTn id="245" presetID="1" presetClass="entr" presetSubtype="0" fill="hold" grpId="0" nodeType="withEffect">
                                  <p:stCondLst>
                                    <p:cond delay="0"/>
                                  </p:stCondLst>
                                  <p:childTnLst>
                                    <p:set>
                                      <p:cBhvr>
                                        <p:cTn id="246" dur="1" fill="hold">
                                          <p:stCondLst>
                                            <p:cond delay="0"/>
                                          </p:stCondLst>
                                        </p:cTn>
                                        <p:tgtEl>
                                          <p:spTgt spid="213"/>
                                        </p:tgtEl>
                                        <p:attrNameLst>
                                          <p:attrName>style.visibility</p:attrName>
                                        </p:attrNameLst>
                                      </p:cBhvr>
                                      <p:to>
                                        <p:strVal val="visible"/>
                                      </p:to>
                                    </p:set>
                                  </p:childTnLst>
                                </p:cTn>
                              </p:par>
                              <p:par>
                                <p:cTn id="247" presetID="1" presetClass="entr" presetSubtype="0" fill="hold" grpId="0" nodeType="withEffect">
                                  <p:stCondLst>
                                    <p:cond delay="0"/>
                                  </p:stCondLst>
                                  <p:childTnLst>
                                    <p:set>
                                      <p:cBhvr>
                                        <p:cTn id="248" dur="1" fill="hold">
                                          <p:stCondLst>
                                            <p:cond delay="0"/>
                                          </p:stCondLst>
                                        </p:cTn>
                                        <p:tgtEl>
                                          <p:spTgt spid="214"/>
                                        </p:tgtEl>
                                        <p:attrNameLst>
                                          <p:attrName>style.visibility</p:attrName>
                                        </p:attrNameLst>
                                      </p:cBhvr>
                                      <p:to>
                                        <p:strVal val="visible"/>
                                      </p:to>
                                    </p:set>
                                  </p:childTnLst>
                                </p:cTn>
                              </p:par>
                              <p:par>
                                <p:cTn id="249" presetID="1" presetClass="entr" presetSubtype="0" fill="hold" grpId="0" nodeType="withEffect">
                                  <p:stCondLst>
                                    <p:cond delay="0"/>
                                  </p:stCondLst>
                                  <p:childTnLst>
                                    <p:set>
                                      <p:cBhvr>
                                        <p:cTn id="250" dur="1" fill="hold">
                                          <p:stCondLst>
                                            <p:cond delay="0"/>
                                          </p:stCondLst>
                                        </p:cTn>
                                        <p:tgtEl>
                                          <p:spTgt spid="215"/>
                                        </p:tgtEl>
                                        <p:attrNameLst>
                                          <p:attrName>style.visibility</p:attrName>
                                        </p:attrNameLst>
                                      </p:cBhvr>
                                      <p:to>
                                        <p:strVal val="visible"/>
                                      </p:to>
                                    </p:set>
                                  </p:childTnLst>
                                </p:cTn>
                              </p:par>
                              <p:par>
                                <p:cTn id="251" presetID="1" presetClass="entr" presetSubtype="0" fill="hold" grpId="0" nodeType="withEffect">
                                  <p:stCondLst>
                                    <p:cond delay="0"/>
                                  </p:stCondLst>
                                  <p:childTnLst>
                                    <p:set>
                                      <p:cBhvr>
                                        <p:cTn id="252" dur="1" fill="hold">
                                          <p:stCondLst>
                                            <p:cond delay="0"/>
                                          </p:stCondLst>
                                        </p:cTn>
                                        <p:tgtEl>
                                          <p:spTgt spid="216"/>
                                        </p:tgtEl>
                                        <p:attrNameLst>
                                          <p:attrName>style.visibility</p:attrName>
                                        </p:attrNameLst>
                                      </p:cBhvr>
                                      <p:to>
                                        <p:strVal val="visible"/>
                                      </p:to>
                                    </p:set>
                                  </p:childTnLst>
                                </p:cTn>
                              </p:par>
                              <p:par>
                                <p:cTn id="253" presetID="1" presetClass="entr" presetSubtype="0" fill="hold" grpId="0" nodeType="withEffect">
                                  <p:stCondLst>
                                    <p:cond delay="0"/>
                                  </p:stCondLst>
                                  <p:childTnLst>
                                    <p:set>
                                      <p:cBhvr>
                                        <p:cTn id="254" dur="1" fill="hold">
                                          <p:stCondLst>
                                            <p:cond delay="0"/>
                                          </p:stCondLst>
                                        </p:cTn>
                                        <p:tgtEl>
                                          <p:spTgt spid="217"/>
                                        </p:tgtEl>
                                        <p:attrNameLst>
                                          <p:attrName>style.visibility</p:attrName>
                                        </p:attrNameLst>
                                      </p:cBhvr>
                                      <p:to>
                                        <p:strVal val="visible"/>
                                      </p:to>
                                    </p:set>
                                  </p:childTnLst>
                                </p:cTn>
                              </p:par>
                              <p:par>
                                <p:cTn id="255" presetID="1" presetClass="entr" presetSubtype="0" fill="hold" grpId="0" nodeType="withEffect">
                                  <p:stCondLst>
                                    <p:cond delay="0"/>
                                  </p:stCondLst>
                                  <p:childTnLst>
                                    <p:set>
                                      <p:cBhvr>
                                        <p:cTn id="256" dur="1" fill="hold">
                                          <p:stCondLst>
                                            <p:cond delay="0"/>
                                          </p:stCondLst>
                                        </p:cTn>
                                        <p:tgtEl>
                                          <p:spTgt spid="218"/>
                                        </p:tgtEl>
                                        <p:attrNameLst>
                                          <p:attrName>style.visibility</p:attrName>
                                        </p:attrNameLst>
                                      </p:cBhvr>
                                      <p:to>
                                        <p:strVal val="visible"/>
                                      </p:to>
                                    </p:set>
                                  </p:childTnLst>
                                </p:cTn>
                              </p:par>
                              <p:par>
                                <p:cTn id="257" presetID="1" presetClass="entr" presetSubtype="0" fill="hold" grpId="0" nodeType="withEffect">
                                  <p:stCondLst>
                                    <p:cond delay="0"/>
                                  </p:stCondLst>
                                  <p:childTnLst>
                                    <p:set>
                                      <p:cBhvr>
                                        <p:cTn id="258" dur="1" fill="hold">
                                          <p:stCondLst>
                                            <p:cond delay="0"/>
                                          </p:stCondLst>
                                        </p:cTn>
                                        <p:tgtEl>
                                          <p:spTgt spid="219"/>
                                        </p:tgtEl>
                                        <p:attrNameLst>
                                          <p:attrName>style.visibility</p:attrName>
                                        </p:attrNameLst>
                                      </p:cBhvr>
                                      <p:to>
                                        <p:strVal val="visible"/>
                                      </p:to>
                                    </p:set>
                                  </p:childTnLst>
                                </p:cTn>
                              </p:par>
                              <p:par>
                                <p:cTn id="259" presetID="1" presetClass="entr" presetSubtype="0" fill="hold" grpId="0" nodeType="withEffect">
                                  <p:stCondLst>
                                    <p:cond delay="0"/>
                                  </p:stCondLst>
                                  <p:childTnLst>
                                    <p:set>
                                      <p:cBhvr>
                                        <p:cTn id="260" dur="1" fill="hold">
                                          <p:stCondLst>
                                            <p:cond delay="0"/>
                                          </p:stCondLst>
                                        </p:cTn>
                                        <p:tgtEl>
                                          <p:spTgt spid="220"/>
                                        </p:tgtEl>
                                        <p:attrNameLst>
                                          <p:attrName>style.visibility</p:attrName>
                                        </p:attrNameLst>
                                      </p:cBhvr>
                                      <p:to>
                                        <p:strVal val="visible"/>
                                      </p:to>
                                    </p:set>
                                  </p:childTnLst>
                                </p:cTn>
                              </p:par>
                              <p:par>
                                <p:cTn id="261" presetID="1" presetClass="entr" presetSubtype="0" fill="hold" grpId="0" nodeType="withEffect">
                                  <p:stCondLst>
                                    <p:cond delay="0"/>
                                  </p:stCondLst>
                                  <p:childTnLst>
                                    <p:set>
                                      <p:cBhvr>
                                        <p:cTn id="262" dur="1" fill="hold">
                                          <p:stCondLst>
                                            <p:cond delay="0"/>
                                          </p:stCondLst>
                                        </p:cTn>
                                        <p:tgtEl>
                                          <p:spTgt spid="221"/>
                                        </p:tgtEl>
                                        <p:attrNameLst>
                                          <p:attrName>style.visibility</p:attrName>
                                        </p:attrNameLst>
                                      </p:cBhvr>
                                      <p:to>
                                        <p:strVal val="visible"/>
                                      </p:to>
                                    </p:set>
                                  </p:childTnLst>
                                </p:cTn>
                              </p:par>
                              <p:par>
                                <p:cTn id="263" presetID="1" presetClass="entr" presetSubtype="0" fill="hold" grpId="0" nodeType="withEffect">
                                  <p:stCondLst>
                                    <p:cond delay="0"/>
                                  </p:stCondLst>
                                  <p:childTnLst>
                                    <p:set>
                                      <p:cBhvr>
                                        <p:cTn id="264" dur="1" fill="hold">
                                          <p:stCondLst>
                                            <p:cond delay="0"/>
                                          </p:stCondLst>
                                        </p:cTn>
                                        <p:tgtEl>
                                          <p:spTgt spid="222"/>
                                        </p:tgtEl>
                                        <p:attrNameLst>
                                          <p:attrName>style.visibility</p:attrName>
                                        </p:attrNameLst>
                                      </p:cBhvr>
                                      <p:to>
                                        <p:strVal val="visible"/>
                                      </p:to>
                                    </p:set>
                                  </p:childTnLst>
                                </p:cTn>
                              </p:par>
                              <p:par>
                                <p:cTn id="265" presetID="1" presetClass="entr" presetSubtype="0" fill="hold" grpId="0" nodeType="withEffect">
                                  <p:stCondLst>
                                    <p:cond delay="0"/>
                                  </p:stCondLst>
                                  <p:childTnLst>
                                    <p:set>
                                      <p:cBhvr>
                                        <p:cTn id="266" dur="1" fill="hold">
                                          <p:stCondLst>
                                            <p:cond delay="0"/>
                                          </p:stCondLst>
                                        </p:cTn>
                                        <p:tgtEl>
                                          <p:spTgt spid="223"/>
                                        </p:tgtEl>
                                        <p:attrNameLst>
                                          <p:attrName>style.visibility</p:attrName>
                                        </p:attrNameLst>
                                      </p:cBhvr>
                                      <p:to>
                                        <p:strVal val="visible"/>
                                      </p:to>
                                    </p:set>
                                  </p:childTnLst>
                                </p:cTn>
                              </p:par>
                              <p:par>
                                <p:cTn id="267" presetID="1" presetClass="entr" presetSubtype="0" fill="hold" grpId="0" nodeType="withEffect">
                                  <p:stCondLst>
                                    <p:cond delay="0"/>
                                  </p:stCondLst>
                                  <p:childTnLst>
                                    <p:set>
                                      <p:cBhvr>
                                        <p:cTn id="268" dur="1" fill="hold">
                                          <p:stCondLst>
                                            <p:cond delay="0"/>
                                          </p:stCondLst>
                                        </p:cTn>
                                        <p:tgtEl>
                                          <p:spTgt spid="224"/>
                                        </p:tgtEl>
                                        <p:attrNameLst>
                                          <p:attrName>style.visibility</p:attrName>
                                        </p:attrNameLst>
                                      </p:cBhvr>
                                      <p:to>
                                        <p:strVal val="visible"/>
                                      </p:to>
                                    </p:set>
                                  </p:childTnLst>
                                </p:cTn>
                              </p:par>
                              <p:par>
                                <p:cTn id="269" presetID="1" presetClass="entr" presetSubtype="0" fill="hold" grpId="0" nodeType="withEffect">
                                  <p:stCondLst>
                                    <p:cond delay="0"/>
                                  </p:stCondLst>
                                  <p:childTnLst>
                                    <p:set>
                                      <p:cBhvr>
                                        <p:cTn id="270" dur="1" fill="hold">
                                          <p:stCondLst>
                                            <p:cond delay="0"/>
                                          </p:stCondLst>
                                        </p:cTn>
                                        <p:tgtEl>
                                          <p:spTgt spid="225"/>
                                        </p:tgtEl>
                                        <p:attrNameLst>
                                          <p:attrName>style.visibility</p:attrName>
                                        </p:attrNameLst>
                                      </p:cBhvr>
                                      <p:to>
                                        <p:strVal val="visible"/>
                                      </p:to>
                                    </p:set>
                                  </p:childTnLst>
                                </p:cTn>
                              </p:par>
                              <p:par>
                                <p:cTn id="271" presetID="1" presetClass="entr" presetSubtype="0" fill="hold" grpId="0" nodeType="withEffect">
                                  <p:stCondLst>
                                    <p:cond delay="0"/>
                                  </p:stCondLst>
                                  <p:childTnLst>
                                    <p:set>
                                      <p:cBhvr>
                                        <p:cTn id="272" dur="1" fill="hold">
                                          <p:stCondLst>
                                            <p:cond delay="0"/>
                                          </p:stCondLst>
                                        </p:cTn>
                                        <p:tgtEl>
                                          <p:spTgt spid="226"/>
                                        </p:tgtEl>
                                        <p:attrNameLst>
                                          <p:attrName>style.visibility</p:attrName>
                                        </p:attrNameLst>
                                      </p:cBhvr>
                                      <p:to>
                                        <p:strVal val="visible"/>
                                      </p:to>
                                    </p:set>
                                  </p:childTnLst>
                                </p:cTn>
                              </p:par>
                              <p:par>
                                <p:cTn id="273" presetID="1" presetClass="entr" presetSubtype="0" fill="hold" grpId="0" nodeType="withEffect">
                                  <p:stCondLst>
                                    <p:cond delay="0"/>
                                  </p:stCondLst>
                                  <p:childTnLst>
                                    <p:set>
                                      <p:cBhvr>
                                        <p:cTn id="274" dur="1" fill="hold">
                                          <p:stCondLst>
                                            <p:cond delay="0"/>
                                          </p:stCondLst>
                                        </p:cTn>
                                        <p:tgtEl>
                                          <p:spTgt spid="227"/>
                                        </p:tgtEl>
                                        <p:attrNameLst>
                                          <p:attrName>style.visibility</p:attrName>
                                        </p:attrNameLst>
                                      </p:cBhvr>
                                      <p:to>
                                        <p:strVal val="visible"/>
                                      </p:to>
                                    </p:set>
                                  </p:childTnLst>
                                </p:cTn>
                              </p:par>
                              <p:par>
                                <p:cTn id="275" presetID="1" presetClass="entr" presetSubtype="0" fill="hold" grpId="0" nodeType="withEffect">
                                  <p:stCondLst>
                                    <p:cond delay="0"/>
                                  </p:stCondLst>
                                  <p:childTnLst>
                                    <p:set>
                                      <p:cBhvr>
                                        <p:cTn id="276" dur="1" fill="hold">
                                          <p:stCondLst>
                                            <p:cond delay="0"/>
                                          </p:stCondLst>
                                        </p:cTn>
                                        <p:tgtEl>
                                          <p:spTgt spid="228"/>
                                        </p:tgtEl>
                                        <p:attrNameLst>
                                          <p:attrName>style.visibility</p:attrName>
                                        </p:attrNameLst>
                                      </p:cBhvr>
                                      <p:to>
                                        <p:strVal val="visible"/>
                                      </p:to>
                                    </p:set>
                                  </p:childTnLst>
                                </p:cTn>
                              </p:par>
                              <p:par>
                                <p:cTn id="277" presetID="1" presetClass="entr" presetSubtype="0" fill="hold" grpId="0" nodeType="withEffect">
                                  <p:stCondLst>
                                    <p:cond delay="0"/>
                                  </p:stCondLst>
                                  <p:childTnLst>
                                    <p:set>
                                      <p:cBhvr>
                                        <p:cTn id="278" dur="1" fill="hold">
                                          <p:stCondLst>
                                            <p:cond delay="0"/>
                                          </p:stCondLst>
                                        </p:cTn>
                                        <p:tgtEl>
                                          <p:spTgt spid="526"/>
                                        </p:tgtEl>
                                        <p:attrNameLst>
                                          <p:attrName>style.visibility</p:attrName>
                                        </p:attrNameLst>
                                      </p:cBhvr>
                                      <p:to>
                                        <p:strVal val="visible"/>
                                      </p:to>
                                    </p:set>
                                  </p:childTnLst>
                                </p:cTn>
                              </p:par>
                              <p:par>
                                <p:cTn id="279" presetID="1" presetClass="entr" presetSubtype="0" fill="hold" grpId="0" nodeType="withEffect">
                                  <p:stCondLst>
                                    <p:cond delay="0"/>
                                  </p:stCondLst>
                                  <p:childTnLst>
                                    <p:set>
                                      <p:cBhvr>
                                        <p:cTn id="280" dur="1" fill="hold">
                                          <p:stCondLst>
                                            <p:cond delay="0"/>
                                          </p:stCondLst>
                                        </p:cTn>
                                        <p:tgtEl>
                                          <p:spTgt spid="527"/>
                                        </p:tgtEl>
                                        <p:attrNameLst>
                                          <p:attrName>style.visibility</p:attrName>
                                        </p:attrNameLst>
                                      </p:cBhvr>
                                      <p:to>
                                        <p:strVal val="visible"/>
                                      </p:to>
                                    </p:set>
                                  </p:childTnLst>
                                </p:cTn>
                              </p:par>
                            </p:childTnLst>
                          </p:cTn>
                        </p:par>
                      </p:childTnLst>
                    </p:cTn>
                  </p:par>
                  <p:par>
                    <p:cTn id="281" fill="hold">
                      <p:stCondLst>
                        <p:cond delay="indefinite"/>
                      </p:stCondLst>
                      <p:childTnLst>
                        <p:par>
                          <p:cTn id="282" fill="hold">
                            <p:stCondLst>
                              <p:cond delay="0"/>
                            </p:stCondLst>
                            <p:childTnLst>
                              <p:par>
                                <p:cTn id="283" presetID="1" presetClass="entr" presetSubtype="0" fill="hold" grpId="0" nodeType="clickEffect">
                                  <p:stCondLst>
                                    <p:cond delay="0"/>
                                  </p:stCondLst>
                                  <p:childTnLst>
                                    <p:set>
                                      <p:cBhvr>
                                        <p:cTn id="284" dur="1" fill="hold">
                                          <p:stCondLst>
                                            <p:cond delay="0"/>
                                          </p:stCondLst>
                                        </p:cTn>
                                        <p:tgtEl>
                                          <p:spTgt spid="528"/>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ntr" presetSubtype="0" fill="hold" grpId="0" nodeType="clickEffect">
                                  <p:stCondLst>
                                    <p:cond delay="0"/>
                                  </p:stCondLst>
                                  <p:childTnLst>
                                    <p:set>
                                      <p:cBhvr>
                                        <p:cTn id="288" dur="1" fill="hold">
                                          <p:stCondLst>
                                            <p:cond delay="0"/>
                                          </p:stCondLst>
                                        </p:cTn>
                                        <p:tgtEl>
                                          <p:spTgt spid="530"/>
                                        </p:tgtEl>
                                        <p:attrNameLst>
                                          <p:attrName>style.visibility</p:attrName>
                                        </p:attrNameLst>
                                      </p:cBhvr>
                                      <p:to>
                                        <p:strVal val="visible"/>
                                      </p:to>
                                    </p:set>
                                  </p:childTnLst>
                                </p:cTn>
                              </p:par>
                              <p:par>
                                <p:cTn id="289" presetID="1" presetClass="entr" presetSubtype="0" fill="hold" grpId="0" nodeType="withEffect">
                                  <p:stCondLst>
                                    <p:cond delay="0"/>
                                  </p:stCondLst>
                                  <p:childTnLst>
                                    <p:set>
                                      <p:cBhvr>
                                        <p:cTn id="290" dur="1" fill="hold">
                                          <p:stCondLst>
                                            <p:cond delay="0"/>
                                          </p:stCondLst>
                                        </p:cTn>
                                        <p:tgtEl>
                                          <p:spTgt spid="531"/>
                                        </p:tgtEl>
                                        <p:attrNameLst>
                                          <p:attrName>style.visibility</p:attrName>
                                        </p:attrNameLst>
                                      </p:cBhvr>
                                      <p:to>
                                        <p:strVal val="visible"/>
                                      </p:to>
                                    </p:set>
                                  </p:childTnLst>
                                </p:cTn>
                              </p:par>
                              <p:par>
                                <p:cTn id="291" presetID="1" presetClass="entr" presetSubtype="0" fill="hold" grpId="0" nodeType="withEffect">
                                  <p:stCondLst>
                                    <p:cond delay="0"/>
                                  </p:stCondLst>
                                  <p:childTnLst>
                                    <p:set>
                                      <p:cBhvr>
                                        <p:cTn id="292" dur="1" fill="hold">
                                          <p:stCondLst>
                                            <p:cond delay="0"/>
                                          </p:stCondLst>
                                        </p:cTn>
                                        <p:tgtEl>
                                          <p:spTgt spid="532"/>
                                        </p:tgtEl>
                                        <p:attrNameLst>
                                          <p:attrName>style.visibility</p:attrName>
                                        </p:attrNameLst>
                                      </p:cBhvr>
                                      <p:to>
                                        <p:strVal val="visible"/>
                                      </p:to>
                                    </p:set>
                                  </p:childTnLst>
                                </p:cTn>
                              </p:par>
                              <p:par>
                                <p:cTn id="293" presetID="1" presetClass="entr" presetSubtype="0" fill="hold" grpId="0" nodeType="withEffect">
                                  <p:stCondLst>
                                    <p:cond delay="0"/>
                                  </p:stCondLst>
                                  <p:childTnLst>
                                    <p:set>
                                      <p:cBhvr>
                                        <p:cTn id="294" dur="1" fill="hold">
                                          <p:stCondLst>
                                            <p:cond delay="0"/>
                                          </p:stCondLst>
                                        </p:cTn>
                                        <p:tgtEl>
                                          <p:spTgt spid="533"/>
                                        </p:tgtEl>
                                        <p:attrNameLst>
                                          <p:attrName>style.visibility</p:attrName>
                                        </p:attrNameLst>
                                      </p:cBhvr>
                                      <p:to>
                                        <p:strVal val="visible"/>
                                      </p:to>
                                    </p:set>
                                  </p:childTnLst>
                                </p:cTn>
                              </p:par>
                              <p:par>
                                <p:cTn id="295" presetID="1" presetClass="entr" presetSubtype="0" fill="hold" grpId="0" nodeType="withEffect">
                                  <p:stCondLst>
                                    <p:cond delay="0"/>
                                  </p:stCondLst>
                                  <p:childTnLst>
                                    <p:set>
                                      <p:cBhvr>
                                        <p:cTn id="296" dur="1" fill="hold">
                                          <p:stCondLst>
                                            <p:cond delay="0"/>
                                          </p:stCondLst>
                                        </p:cTn>
                                        <p:tgtEl>
                                          <p:spTgt spid="534"/>
                                        </p:tgtEl>
                                        <p:attrNameLst>
                                          <p:attrName>style.visibility</p:attrName>
                                        </p:attrNameLst>
                                      </p:cBhvr>
                                      <p:to>
                                        <p:strVal val="visible"/>
                                      </p:to>
                                    </p:set>
                                  </p:childTnLst>
                                </p:cTn>
                              </p:par>
                              <p:par>
                                <p:cTn id="297" presetID="1" presetClass="entr" presetSubtype="0" fill="hold" grpId="0" nodeType="withEffect">
                                  <p:stCondLst>
                                    <p:cond delay="0"/>
                                  </p:stCondLst>
                                  <p:childTnLst>
                                    <p:set>
                                      <p:cBhvr>
                                        <p:cTn id="298" dur="1" fill="hold">
                                          <p:stCondLst>
                                            <p:cond delay="0"/>
                                          </p:stCondLst>
                                        </p:cTn>
                                        <p:tgtEl>
                                          <p:spTgt spid="535"/>
                                        </p:tgtEl>
                                        <p:attrNameLst>
                                          <p:attrName>style.visibility</p:attrName>
                                        </p:attrNameLst>
                                      </p:cBhvr>
                                      <p:to>
                                        <p:strVal val="visible"/>
                                      </p:to>
                                    </p:set>
                                  </p:childTnLst>
                                </p:cTn>
                              </p:par>
                              <p:par>
                                <p:cTn id="299" presetID="1" presetClass="entr" presetSubtype="0" fill="hold" grpId="0" nodeType="withEffect">
                                  <p:stCondLst>
                                    <p:cond delay="0"/>
                                  </p:stCondLst>
                                  <p:childTnLst>
                                    <p:set>
                                      <p:cBhvr>
                                        <p:cTn id="300" dur="1" fill="hold">
                                          <p:stCondLst>
                                            <p:cond delay="0"/>
                                          </p:stCondLst>
                                        </p:cTn>
                                        <p:tgtEl>
                                          <p:spTgt spid="536"/>
                                        </p:tgtEl>
                                        <p:attrNameLst>
                                          <p:attrName>style.visibility</p:attrName>
                                        </p:attrNameLst>
                                      </p:cBhvr>
                                      <p:to>
                                        <p:strVal val="visible"/>
                                      </p:to>
                                    </p:set>
                                  </p:childTnLst>
                                </p:cTn>
                              </p:par>
                              <p:par>
                                <p:cTn id="301" presetID="1" presetClass="entr" presetSubtype="0" fill="hold" grpId="0" nodeType="withEffect">
                                  <p:stCondLst>
                                    <p:cond delay="0"/>
                                  </p:stCondLst>
                                  <p:childTnLst>
                                    <p:set>
                                      <p:cBhvr>
                                        <p:cTn id="302" dur="1" fill="hold">
                                          <p:stCondLst>
                                            <p:cond delay="0"/>
                                          </p:stCondLst>
                                        </p:cTn>
                                        <p:tgtEl>
                                          <p:spTgt spid="537"/>
                                        </p:tgtEl>
                                        <p:attrNameLst>
                                          <p:attrName>style.visibility</p:attrName>
                                        </p:attrNameLst>
                                      </p:cBhvr>
                                      <p:to>
                                        <p:strVal val="visible"/>
                                      </p:to>
                                    </p:set>
                                  </p:childTnLst>
                                </p:cTn>
                              </p:par>
                              <p:par>
                                <p:cTn id="303" presetID="1" presetClass="entr" presetSubtype="0" fill="hold" grpId="0" nodeType="withEffect">
                                  <p:stCondLst>
                                    <p:cond delay="0"/>
                                  </p:stCondLst>
                                  <p:childTnLst>
                                    <p:set>
                                      <p:cBhvr>
                                        <p:cTn id="304" dur="1" fill="hold">
                                          <p:stCondLst>
                                            <p:cond delay="0"/>
                                          </p:stCondLst>
                                        </p:cTn>
                                        <p:tgtEl>
                                          <p:spTgt spid="538"/>
                                        </p:tgtEl>
                                        <p:attrNameLst>
                                          <p:attrName>style.visibility</p:attrName>
                                        </p:attrNameLst>
                                      </p:cBhvr>
                                      <p:to>
                                        <p:strVal val="visible"/>
                                      </p:to>
                                    </p:set>
                                  </p:childTnLst>
                                </p:cTn>
                              </p:par>
                              <p:par>
                                <p:cTn id="305" presetID="1" presetClass="entr" presetSubtype="0" fill="hold" grpId="0" nodeType="withEffect">
                                  <p:stCondLst>
                                    <p:cond delay="0"/>
                                  </p:stCondLst>
                                  <p:childTnLst>
                                    <p:set>
                                      <p:cBhvr>
                                        <p:cTn id="306" dur="1" fill="hold">
                                          <p:stCondLst>
                                            <p:cond delay="0"/>
                                          </p:stCondLst>
                                        </p:cTn>
                                        <p:tgtEl>
                                          <p:spTgt spid="539"/>
                                        </p:tgtEl>
                                        <p:attrNameLst>
                                          <p:attrName>style.visibility</p:attrName>
                                        </p:attrNameLst>
                                      </p:cBhvr>
                                      <p:to>
                                        <p:strVal val="visible"/>
                                      </p:to>
                                    </p:set>
                                  </p:childTnLst>
                                </p:cTn>
                              </p:par>
                              <p:par>
                                <p:cTn id="307" presetID="1" presetClass="entr" presetSubtype="0" fill="hold" grpId="0" nodeType="withEffect">
                                  <p:stCondLst>
                                    <p:cond delay="0"/>
                                  </p:stCondLst>
                                  <p:childTnLst>
                                    <p:set>
                                      <p:cBhvr>
                                        <p:cTn id="308" dur="1" fill="hold">
                                          <p:stCondLst>
                                            <p:cond delay="0"/>
                                          </p:stCondLst>
                                        </p:cTn>
                                        <p:tgtEl>
                                          <p:spTgt spid="541"/>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ntr" presetSubtype="0" fill="hold" grpId="0" nodeType="clickEffect">
                                  <p:stCondLst>
                                    <p:cond delay="0"/>
                                  </p:stCondLst>
                                  <p:childTnLst>
                                    <p:set>
                                      <p:cBhvr>
                                        <p:cTn id="312" dur="1" fill="hold">
                                          <p:stCondLst>
                                            <p:cond delay="0"/>
                                          </p:stCondLst>
                                        </p:cTn>
                                        <p:tgtEl>
                                          <p:spTgt spid="540"/>
                                        </p:tgtEl>
                                        <p:attrNameLst>
                                          <p:attrName>style.visibility</p:attrName>
                                        </p:attrNameLst>
                                      </p:cBhvr>
                                      <p:to>
                                        <p:strVal val="visible"/>
                                      </p:to>
                                    </p:set>
                                  </p:childTnLst>
                                </p:cTn>
                              </p:par>
                            </p:childTnLst>
                          </p:cTn>
                        </p:par>
                      </p:childTnLst>
                    </p:cTn>
                  </p:par>
                  <p:par>
                    <p:cTn id="313" fill="hold">
                      <p:stCondLst>
                        <p:cond delay="indefinite"/>
                      </p:stCondLst>
                      <p:childTnLst>
                        <p:par>
                          <p:cTn id="314" fill="hold">
                            <p:stCondLst>
                              <p:cond delay="0"/>
                            </p:stCondLst>
                            <p:childTnLst>
                              <p:par>
                                <p:cTn id="315" presetID="1" presetClass="entr" presetSubtype="0" fill="hold" grpId="0" nodeType="clickEffect">
                                  <p:stCondLst>
                                    <p:cond delay="0"/>
                                  </p:stCondLst>
                                  <p:childTnLst>
                                    <p:set>
                                      <p:cBhvr>
                                        <p:cTn id="316" dur="1" fill="hold">
                                          <p:stCondLst>
                                            <p:cond delay="0"/>
                                          </p:stCondLst>
                                        </p:cTn>
                                        <p:tgtEl>
                                          <p:spTgt spid="529"/>
                                        </p:tgtEl>
                                        <p:attrNameLst>
                                          <p:attrName>style.visibility</p:attrName>
                                        </p:attrNameLst>
                                      </p:cBhvr>
                                      <p:to>
                                        <p:strVal val="visible"/>
                                      </p:to>
                                    </p:set>
                                  </p:childTnLst>
                                </p:cTn>
                              </p:par>
                              <p:par>
                                <p:cTn id="317" presetID="1" presetClass="entr" presetSubtype="0" fill="hold" grpId="0" nodeType="withEffect">
                                  <p:stCondLst>
                                    <p:cond delay="0"/>
                                  </p:stCondLst>
                                  <p:childTnLst>
                                    <p:set>
                                      <p:cBhvr>
                                        <p:cTn id="318" dur="1" fill="hold">
                                          <p:stCondLst>
                                            <p:cond delay="0"/>
                                          </p:stCondLst>
                                        </p:cTn>
                                        <p:tgtEl>
                                          <p:spTgt spid="543"/>
                                        </p:tgtEl>
                                        <p:attrNameLst>
                                          <p:attrName>style.visibility</p:attrName>
                                        </p:attrNameLst>
                                      </p:cBhvr>
                                      <p:to>
                                        <p:strVal val="visible"/>
                                      </p:to>
                                    </p:set>
                                  </p:childTnLst>
                                </p:cTn>
                              </p:par>
                            </p:childTnLst>
                          </p:cTn>
                        </p:par>
                      </p:childTnLst>
                    </p:cTn>
                  </p:par>
                  <p:par>
                    <p:cTn id="319" fill="hold">
                      <p:stCondLst>
                        <p:cond delay="indefinite"/>
                      </p:stCondLst>
                      <p:childTnLst>
                        <p:par>
                          <p:cTn id="320" fill="hold">
                            <p:stCondLst>
                              <p:cond delay="0"/>
                            </p:stCondLst>
                            <p:childTnLst>
                              <p:par>
                                <p:cTn id="321" presetID="1" presetClass="entr" presetSubtype="0" fill="hold" grpId="0" nodeType="clickEffect">
                                  <p:stCondLst>
                                    <p:cond delay="0"/>
                                  </p:stCondLst>
                                  <p:childTnLst>
                                    <p:set>
                                      <p:cBhvr>
                                        <p:cTn id="322" dur="1" fill="hold">
                                          <p:stCondLst>
                                            <p:cond delay="0"/>
                                          </p:stCondLst>
                                        </p:cTn>
                                        <p:tgtEl>
                                          <p:spTgt spid="546"/>
                                        </p:tgtEl>
                                        <p:attrNameLst>
                                          <p:attrName>style.visibility</p:attrName>
                                        </p:attrNameLst>
                                      </p:cBhvr>
                                      <p:to>
                                        <p:strVal val="visible"/>
                                      </p:to>
                                    </p:set>
                                  </p:childTnLst>
                                </p:cTn>
                              </p:par>
                            </p:childTnLst>
                          </p:cTn>
                        </p:par>
                      </p:childTnLst>
                    </p:cTn>
                  </p:par>
                  <p:par>
                    <p:cTn id="323" fill="hold">
                      <p:stCondLst>
                        <p:cond delay="indefinite"/>
                      </p:stCondLst>
                      <p:childTnLst>
                        <p:par>
                          <p:cTn id="324" fill="hold">
                            <p:stCondLst>
                              <p:cond delay="0"/>
                            </p:stCondLst>
                            <p:childTnLst>
                              <p:par>
                                <p:cTn id="325" presetID="1" presetClass="entr" presetSubtype="0" fill="hold" grpId="0" nodeType="clickEffect">
                                  <p:stCondLst>
                                    <p:cond delay="0"/>
                                  </p:stCondLst>
                                  <p:childTnLst>
                                    <p:set>
                                      <p:cBhvr>
                                        <p:cTn id="326" dur="1" fill="hold">
                                          <p:stCondLst>
                                            <p:cond delay="0"/>
                                          </p:stCondLst>
                                        </p:cTn>
                                        <p:tgtEl>
                                          <p:spTgt spid="548"/>
                                        </p:tgtEl>
                                        <p:attrNameLst>
                                          <p:attrName>style.visibility</p:attrName>
                                        </p:attrNameLst>
                                      </p:cBhvr>
                                      <p:to>
                                        <p:strVal val="visible"/>
                                      </p:to>
                                    </p:set>
                                  </p:childTnLst>
                                </p:cTn>
                              </p:par>
                              <p:par>
                                <p:cTn id="327" presetID="1" presetClass="entr" presetSubtype="0" fill="hold" grpId="0" nodeType="withEffect">
                                  <p:stCondLst>
                                    <p:cond delay="0"/>
                                  </p:stCondLst>
                                  <p:childTnLst>
                                    <p:set>
                                      <p:cBhvr>
                                        <p:cTn id="328" dur="1" fill="hold">
                                          <p:stCondLst>
                                            <p:cond delay="0"/>
                                          </p:stCondLst>
                                        </p:cTn>
                                        <p:tgtEl>
                                          <p:spTgt spid="547"/>
                                        </p:tgtEl>
                                        <p:attrNameLst>
                                          <p:attrName>style.visibility</p:attrName>
                                        </p:attrNameLst>
                                      </p:cBhvr>
                                      <p:to>
                                        <p:strVal val="visible"/>
                                      </p:to>
                                    </p:set>
                                  </p:childTnLst>
                                </p:cTn>
                              </p:par>
                            </p:childTnLst>
                          </p:cTn>
                        </p:par>
                      </p:childTnLst>
                    </p:cTn>
                  </p:par>
                  <p:par>
                    <p:cTn id="329" fill="hold">
                      <p:stCondLst>
                        <p:cond delay="indefinite"/>
                      </p:stCondLst>
                      <p:childTnLst>
                        <p:par>
                          <p:cTn id="330" fill="hold">
                            <p:stCondLst>
                              <p:cond delay="0"/>
                            </p:stCondLst>
                            <p:childTnLst>
                              <p:par>
                                <p:cTn id="331" presetID="1" presetClass="entr" presetSubtype="0" fill="hold" grpId="0" nodeType="clickEffect">
                                  <p:stCondLst>
                                    <p:cond delay="0"/>
                                  </p:stCondLst>
                                  <p:childTnLst>
                                    <p:set>
                                      <p:cBhvr>
                                        <p:cTn id="332" dur="1" fill="hold">
                                          <p:stCondLst>
                                            <p:cond delay="0"/>
                                          </p:stCondLst>
                                        </p:cTn>
                                        <p:tgtEl>
                                          <p:spTgt spid="550"/>
                                        </p:tgtEl>
                                        <p:attrNameLst>
                                          <p:attrName>style.visibility</p:attrName>
                                        </p:attrNameLst>
                                      </p:cBhvr>
                                      <p:to>
                                        <p:strVal val="visible"/>
                                      </p:to>
                                    </p:set>
                                  </p:childTnLst>
                                </p:cTn>
                              </p:par>
                              <p:par>
                                <p:cTn id="333" presetID="1" presetClass="entr" presetSubtype="0" fill="hold" grpId="0" nodeType="withEffect">
                                  <p:stCondLst>
                                    <p:cond delay="0"/>
                                  </p:stCondLst>
                                  <p:childTnLst>
                                    <p:set>
                                      <p:cBhvr>
                                        <p:cTn id="334" dur="1" fill="hold">
                                          <p:stCondLst>
                                            <p:cond delay="0"/>
                                          </p:stCondLst>
                                        </p:cTn>
                                        <p:tgtEl>
                                          <p:spTgt spid="549"/>
                                        </p:tgtEl>
                                        <p:attrNameLst>
                                          <p:attrName>style.visibility</p:attrName>
                                        </p:attrNameLst>
                                      </p:cBhvr>
                                      <p:to>
                                        <p:strVal val="visible"/>
                                      </p:to>
                                    </p:set>
                                  </p:childTnLst>
                                </p:cTn>
                              </p:par>
                            </p:childTnLst>
                          </p:cTn>
                        </p:par>
                      </p:childTnLst>
                    </p:cTn>
                  </p:par>
                  <p:par>
                    <p:cTn id="335" fill="hold">
                      <p:stCondLst>
                        <p:cond delay="indefinite"/>
                      </p:stCondLst>
                      <p:childTnLst>
                        <p:par>
                          <p:cTn id="336" fill="hold">
                            <p:stCondLst>
                              <p:cond delay="0"/>
                            </p:stCondLst>
                            <p:childTnLst>
                              <p:par>
                                <p:cTn id="337" presetID="1" presetClass="entr" presetSubtype="0" fill="hold" grpId="0" nodeType="clickEffect">
                                  <p:stCondLst>
                                    <p:cond delay="0"/>
                                  </p:stCondLst>
                                  <p:childTnLst>
                                    <p:set>
                                      <p:cBhvr>
                                        <p:cTn id="338" dur="1" fill="hold">
                                          <p:stCondLst>
                                            <p:cond delay="0"/>
                                          </p:stCondLst>
                                        </p:cTn>
                                        <p:tgtEl>
                                          <p:spTgt spid="551"/>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ntr" presetSubtype="0" fill="hold" grpId="0" nodeType="clickEffect">
                                  <p:stCondLst>
                                    <p:cond delay="0"/>
                                  </p:stCondLst>
                                  <p:childTnLst>
                                    <p:set>
                                      <p:cBhvr>
                                        <p:cTn id="342" dur="1" fill="hold">
                                          <p:stCondLst>
                                            <p:cond delay="0"/>
                                          </p:stCondLst>
                                        </p:cTn>
                                        <p:tgtEl>
                                          <p:spTgt spid="552"/>
                                        </p:tgtEl>
                                        <p:attrNameLst>
                                          <p:attrName>style.visibility</p:attrName>
                                        </p:attrNameLst>
                                      </p:cBhvr>
                                      <p:to>
                                        <p:strVal val="visible"/>
                                      </p:to>
                                    </p:set>
                                  </p:childTnLst>
                                </p:cTn>
                              </p:par>
                            </p:childTnLst>
                          </p:cTn>
                        </p:par>
                      </p:childTnLst>
                    </p:cTn>
                  </p:par>
                  <p:par>
                    <p:cTn id="343" fill="hold">
                      <p:stCondLst>
                        <p:cond delay="indefinite"/>
                      </p:stCondLst>
                      <p:childTnLst>
                        <p:par>
                          <p:cTn id="344" fill="hold">
                            <p:stCondLst>
                              <p:cond delay="0"/>
                            </p:stCondLst>
                            <p:childTnLst>
                              <p:par>
                                <p:cTn id="345" presetID="1" presetClass="entr" presetSubtype="0" fill="hold" grpId="0" nodeType="clickEffect">
                                  <p:stCondLst>
                                    <p:cond delay="0"/>
                                  </p:stCondLst>
                                  <p:childTnLst>
                                    <p:set>
                                      <p:cBhvr>
                                        <p:cTn id="346" dur="1" fill="hold">
                                          <p:stCondLst>
                                            <p:cond delay="0"/>
                                          </p:stCondLst>
                                        </p:cTn>
                                        <p:tgtEl>
                                          <p:spTgt spid="5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8" grpId="0" animBg="1"/>
      <p:bldP spid="29" grpId="0" animBg="1"/>
      <p:bldP spid="30" grpId="0" animBg="1"/>
      <p:bldP spid="34" grpId="0" animBg="1"/>
      <p:bldP spid="35" grpId="0" animBg="1"/>
      <p:bldP spid="41" grpId="0" animBg="1"/>
      <p:bldP spid="44" grpId="0" animBg="1"/>
      <p:bldP spid="70" grpId="0" animBg="1"/>
      <p:bldP spid="71" grpId="0"/>
      <p:bldP spid="179" grpId="0" animBg="1"/>
      <p:bldP spid="180" grpId="0" animBg="1"/>
      <p:bldP spid="181" grpId="0" animBg="1"/>
      <p:bldP spid="186" grpId="0" animBg="1"/>
      <p:bldP spid="187" grpId="0" animBg="1"/>
      <p:bldP spid="190" grpId="0" animBg="1"/>
      <p:bldP spid="209" grpId="0" animBg="1"/>
      <p:bldP spid="210" grpId="0" animBg="1"/>
      <p:bldP spid="211" grpId="0" animBg="1"/>
      <p:bldP spid="212" grpId="0" animBg="1"/>
      <p:bldP spid="213" grpId="0" animBg="1"/>
      <p:bldP spid="214" grpId="0" animBg="1"/>
      <p:bldP spid="215" grpId="0" animBg="1"/>
      <p:bldP spid="216" grpId="0" animBg="1"/>
      <p:bldP spid="217" grpId="0" animBg="1"/>
      <p:bldP spid="218" grpId="0" animBg="1"/>
      <p:bldP spid="219" grpId="0" animBg="1"/>
      <p:bldP spid="220" grpId="0" animBg="1"/>
      <p:bldP spid="221" grpId="0" animBg="1"/>
      <p:bldP spid="222" grpId="0" animBg="1"/>
      <p:bldP spid="223" grpId="0" animBg="1"/>
      <p:bldP spid="224" grpId="0" animBg="1"/>
      <p:bldP spid="225" grpId="0" animBg="1"/>
      <p:bldP spid="226" grpId="0" animBg="1"/>
      <p:bldP spid="227" grpId="0" animBg="1"/>
      <p:bldP spid="228" grpId="0" animBg="1"/>
      <p:bldP spid="236" grpId="0" animBg="1"/>
      <p:bldP spid="237" grpId="0" animBg="1"/>
      <p:bldP spid="238" grpId="0" animBg="1"/>
      <p:bldP spid="239" grpId="0" animBg="1"/>
      <p:bldP spid="240" grpId="0" animBg="1"/>
      <p:bldP spid="241" grpId="0" animBg="1"/>
      <p:bldP spid="242" grpId="0" animBg="1"/>
      <p:bldP spid="243" grpId="0" animBg="1"/>
      <p:bldP spid="244" grpId="0" animBg="1"/>
      <p:bldP spid="245" grpId="0" animBg="1"/>
      <p:bldP spid="246" grpId="0" animBg="1"/>
      <p:bldP spid="247" grpId="0" animBg="1"/>
      <p:bldP spid="248" grpId="0" animBg="1"/>
      <p:bldP spid="249" grpId="0" animBg="1"/>
      <p:bldP spid="250" grpId="0" animBg="1"/>
      <p:bldP spid="251" grpId="0" animBg="1"/>
      <p:bldP spid="252" grpId="0" animBg="1"/>
      <p:bldP spid="253" grpId="0" animBg="1"/>
      <p:bldP spid="254" grpId="0" animBg="1"/>
      <p:bldP spid="255" grpId="0" animBg="1"/>
      <p:bldP spid="256" grpId="0" animBg="1"/>
      <p:bldP spid="299" grpId="0" animBg="1"/>
      <p:bldP spid="300" grpId="0" animBg="1"/>
      <p:bldP spid="301" grpId="0" animBg="1"/>
      <p:bldP spid="302" grpId="0" animBg="1"/>
      <p:bldP spid="303" grpId="0" animBg="1"/>
      <p:bldP spid="304" grpId="0" animBg="1"/>
      <p:bldP spid="305" grpId="0" animBg="1"/>
      <p:bldP spid="313" grpId="0" animBg="1"/>
      <p:bldP spid="314" grpId="0" animBg="1"/>
      <p:bldP spid="315" grpId="0" animBg="1"/>
      <p:bldP spid="316" grpId="0" animBg="1"/>
      <p:bldP spid="317" grpId="0" animBg="1"/>
      <p:bldP spid="318" grpId="0" animBg="1"/>
      <p:bldP spid="319" grpId="0" animBg="1"/>
      <p:bldP spid="320" grpId="0" animBg="1"/>
      <p:bldP spid="321" grpId="0" animBg="1"/>
      <p:bldP spid="322" grpId="0" animBg="1"/>
      <p:bldP spid="323" grpId="0" animBg="1"/>
      <p:bldP spid="324" grpId="0" animBg="1"/>
      <p:bldP spid="325" grpId="0" animBg="1"/>
      <p:bldP spid="326" grpId="0" animBg="1"/>
      <p:bldP spid="476" grpId="0" animBg="1"/>
      <p:bldP spid="477" grpId="0" animBg="1"/>
      <p:bldP spid="478" grpId="0" animBg="1"/>
      <p:bldP spid="479" grpId="0" animBg="1"/>
      <p:bldP spid="480" grpId="0" animBg="1"/>
      <p:bldP spid="481" grpId="0" animBg="1"/>
      <p:bldP spid="482" grpId="0" animBg="1"/>
      <p:bldP spid="483" grpId="0" animBg="1"/>
      <p:bldP spid="484" grpId="0" animBg="1"/>
      <p:bldP spid="485" grpId="0" animBg="1"/>
      <p:bldP spid="486" grpId="0" animBg="1"/>
      <p:bldP spid="487" grpId="0" animBg="1"/>
      <p:bldP spid="488" grpId="0" animBg="1"/>
      <p:bldP spid="489" grpId="0" animBg="1"/>
      <p:bldP spid="490" grpId="0" animBg="1"/>
      <p:bldP spid="491" grpId="0" animBg="1"/>
      <p:bldP spid="492" grpId="0" animBg="1"/>
      <p:bldP spid="493" grpId="0" animBg="1"/>
      <p:bldP spid="494" grpId="0" animBg="1"/>
      <p:bldP spid="495" grpId="0" animBg="1"/>
      <p:bldP spid="496" grpId="0" animBg="1"/>
      <p:bldP spid="497" grpId="0" animBg="1"/>
      <p:bldP spid="498" grpId="0" animBg="1"/>
      <p:bldP spid="499" grpId="0" animBg="1"/>
      <p:bldP spid="500" grpId="0" animBg="1"/>
      <p:bldP spid="501" grpId="0" animBg="1"/>
      <p:bldP spid="502" grpId="0" animBg="1"/>
      <p:bldP spid="503" grpId="0" animBg="1"/>
      <p:bldP spid="504" grpId="0" animBg="1"/>
      <p:bldP spid="505" grpId="0" animBg="1"/>
      <p:bldP spid="506" grpId="0" animBg="1"/>
      <p:bldP spid="507" grpId="0" animBg="1"/>
      <p:bldP spid="508" grpId="0" animBg="1"/>
      <p:bldP spid="509" grpId="0" animBg="1"/>
      <p:bldP spid="510" grpId="0" animBg="1"/>
      <p:bldP spid="511" grpId="0" animBg="1"/>
      <p:bldP spid="512" grpId="0" animBg="1"/>
      <p:bldP spid="513" grpId="0" animBg="1"/>
      <p:bldP spid="514" grpId="0" animBg="1"/>
      <p:bldP spid="515" grpId="0" animBg="1"/>
      <p:bldP spid="516" grpId="0" animBg="1"/>
      <p:bldP spid="517" grpId="0" animBg="1"/>
      <p:bldP spid="518" grpId="0" animBg="1"/>
      <p:bldP spid="519" grpId="0" animBg="1"/>
      <p:bldP spid="520" grpId="0" animBg="1"/>
      <p:bldP spid="521" grpId="0" animBg="1"/>
      <p:bldP spid="522" grpId="0" animBg="1"/>
      <p:bldP spid="523" grpId="0" animBg="1"/>
      <p:bldP spid="524" grpId="0" animBg="1"/>
      <p:bldP spid="525" grpId="0"/>
      <p:bldP spid="526" grpId="0" animBg="1"/>
      <p:bldP spid="178" grpId="0" animBg="1"/>
      <p:bldP spid="527" grpId="0"/>
      <p:bldP spid="528" grpId="0" animBg="1"/>
      <p:bldP spid="529" grpId="0" animBg="1"/>
      <p:bldP spid="530" grpId="0" animBg="1"/>
      <p:bldP spid="531" grpId="0" animBg="1"/>
      <p:bldP spid="532" grpId="0" animBg="1"/>
      <p:bldP spid="533" grpId="0" animBg="1"/>
      <p:bldP spid="534" grpId="0" animBg="1"/>
      <p:bldP spid="535" grpId="0" animBg="1"/>
      <p:bldP spid="536" grpId="0" animBg="1"/>
      <p:bldP spid="537" grpId="0" animBg="1"/>
      <p:bldP spid="538" grpId="0" animBg="1"/>
      <p:bldP spid="539" grpId="0" animBg="1"/>
      <p:bldP spid="540" grpId="0" animBg="1"/>
      <p:bldP spid="541" grpId="0"/>
      <p:bldP spid="542" grpId="0"/>
      <p:bldP spid="543" grpId="0"/>
      <p:bldP spid="544" grpId="0" animBg="1"/>
      <p:bldP spid="546" grpId="0"/>
      <p:bldP spid="547" grpId="0"/>
      <p:bldP spid="548" grpId="0"/>
      <p:bldP spid="549" grpId="0"/>
      <p:bldP spid="550" grpId="0"/>
      <p:bldP spid="551" grpId="0"/>
      <p:bldP spid="552" grpId="0"/>
      <p:bldP spid="55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3.Principle</a:t>
            </a:r>
            <a:endParaRPr lang="zh-CN" altLang="en-US" sz="3200" dirty="0">
              <a:solidFill>
                <a:schemeClr val="tx1">
                  <a:lumMod val="50000"/>
                  <a:lumOff val="50000"/>
                </a:schemeClr>
              </a:solidFill>
            </a:endParaRPr>
          </a:p>
        </p:txBody>
      </p:sp>
      <p:pic>
        <p:nvPicPr>
          <p:cNvPr id="2" name="图片 1"/>
          <p:cNvPicPr>
            <a:picLocks noChangeAspect="1"/>
          </p:cNvPicPr>
          <p:nvPr/>
        </p:nvPicPr>
        <p:blipFill>
          <a:blip r:embed="rId3"/>
          <a:stretch>
            <a:fillRect/>
          </a:stretch>
        </p:blipFill>
        <p:spPr>
          <a:xfrm>
            <a:off x="2788831" y="1265633"/>
            <a:ext cx="7658075" cy="5185967"/>
          </a:xfrm>
          <a:prstGeom prst="rect">
            <a:avLst/>
          </a:prstGeom>
        </p:spPr>
      </p:pic>
      <p:sp>
        <p:nvSpPr>
          <p:cNvPr id="10" name="左大括号 9"/>
          <p:cNvSpPr/>
          <p:nvPr/>
        </p:nvSpPr>
        <p:spPr>
          <a:xfrm>
            <a:off x="2697390" y="1555315"/>
            <a:ext cx="91441" cy="102278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p:cNvSpPr txBox="1"/>
          <p:nvPr/>
        </p:nvSpPr>
        <p:spPr>
          <a:xfrm>
            <a:off x="755370" y="1822014"/>
            <a:ext cx="1896300"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50000"/>
                    <a:lumOff val="50000"/>
                  </a:schemeClr>
                </a:solidFill>
                <a:latin typeface="Microsoft YaHei" charset="0"/>
                <a:ea typeface="Microsoft YaHei" charset="0"/>
                <a:cs typeface="Microsoft YaHei" charset="0"/>
              </a:rPr>
              <a:t>Stem for input</a:t>
            </a:r>
          </a:p>
        </p:txBody>
      </p:sp>
      <p:sp>
        <p:nvSpPr>
          <p:cNvPr id="14" name="左大括号 13"/>
          <p:cNvSpPr/>
          <p:nvPr/>
        </p:nvSpPr>
        <p:spPr>
          <a:xfrm>
            <a:off x="2697390" y="2578100"/>
            <a:ext cx="91441" cy="25781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 name="文本框 17"/>
          <p:cNvSpPr txBox="1"/>
          <p:nvPr/>
        </p:nvSpPr>
        <p:spPr>
          <a:xfrm>
            <a:off x="755370" y="3640934"/>
            <a:ext cx="1896300"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Dense block</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19" name="文本框 18"/>
          <p:cNvSpPr txBox="1"/>
          <p:nvPr/>
        </p:nvSpPr>
        <p:spPr>
          <a:xfrm>
            <a:off x="601655" y="5048892"/>
            <a:ext cx="2203730"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Without pooling</a:t>
            </a:r>
            <a:endParaRPr lang="en-US" altLang="zh-CN" b="1" dirty="0">
              <a:solidFill>
                <a:schemeClr val="tx1">
                  <a:lumMod val="50000"/>
                  <a:lumOff val="50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37123376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4" grpId="0" animBg="1"/>
      <p:bldP spid="18" grpId="0"/>
      <p:bldP spid="1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4.Experiment</a:t>
            </a:r>
            <a:endParaRPr lang="zh-CN" altLang="en-US" sz="3200" dirty="0">
              <a:solidFill>
                <a:schemeClr val="tx1">
                  <a:lumMod val="50000"/>
                  <a:lumOff val="50000"/>
                </a:schemeClr>
              </a:solidFill>
            </a:endParaRPr>
          </a:p>
        </p:txBody>
      </p:sp>
      <p:pic>
        <p:nvPicPr>
          <p:cNvPr id="2" name="图片 1"/>
          <p:cNvPicPr>
            <a:picLocks noChangeAspect="1"/>
          </p:cNvPicPr>
          <p:nvPr/>
        </p:nvPicPr>
        <p:blipFill>
          <a:blip r:embed="rId3"/>
          <a:stretch>
            <a:fillRect/>
          </a:stretch>
        </p:blipFill>
        <p:spPr>
          <a:xfrm>
            <a:off x="2138849" y="2239252"/>
            <a:ext cx="9608198" cy="3531867"/>
          </a:xfrm>
          <a:prstGeom prst="rect">
            <a:avLst/>
          </a:prstGeom>
        </p:spPr>
      </p:pic>
      <p:sp>
        <p:nvSpPr>
          <p:cNvPr id="9" name="文本框 8"/>
          <p:cNvSpPr txBox="1"/>
          <p:nvPr/>
        </p:nvSpPr>
        <p:spPr>
          <a:xfrm>
            <a:off x="2138849" y="109240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tx1">
                    <a:lumMod val="50000"/>
                    <a:lumOff val="50000"/>
                  </a:schemeClr>
                </a:solidFill>
                <a:latin typeface="Microsoft YaHei" charset="0"/>
                <a:ea typeface="Microsoft YaHei" charset="0"/>
                <a:cs typeface="Microsoft YaHei" charset="0"/>
              </a:rPr>
              <a:t>Ablation </a:t>
            </a:r>
            <a:r>
              <a:rPr lang="en-US" altLang="zh-CN" b="1" dirty="0" smtClean="0">
                <a:solidFill>
                  <a:schemeClr val="tx1">
                    <a:lumMod val="50000"/>
                    <a:lumOff val="50000"/>
                  </a:schemeClr>
                </a:solidFill>
                <a:latin typeface="Microsoft YaHei" charset="0"/>
                <a:ea typeface="Microsoft YaHei" charset="0"/>
                <a:cs typeface="Microsoft YaHei" charset="0"/>
              </a:rPr>
              <a:t>Study(Pascal VOC2007)</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12" name="文本框 11"/>
          <p:cNvSpPr txBox="1"/>
          <p:nvPr/>
        </p:nvSpPr>
        <p:spPr>
          <a:xfrm>
            <a:off x="131755" y="2591466"/>
            <a:ext cx="2203730"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Without pooling</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18" name="文本框 17"/>
          <p:cNvSpPr txBox="1"/>
          <p:nvPr/>
        </p:nvSpPr>
        <p:spPr>
          <a:xfrm>
            <a:off x="131755" y="3018498"/>
            <a:ext cx="2203730"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Output/input</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19" name="文本框 18"/>
          <p:cNvSpPr txBox="1"/>
          <p:nvPr/>
        </p:nvSpPr>
        <p:spPr>
          <a:xfrm>
            <a:off x="131755" y="3426986"/>
            <a:ext cx="2203730"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Add channels</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20" name="文本框 19"/>
          <p:cNvSpPr txBox="1"/>
          <p:nvPr/>
        </p:nvSpPr>
        <p:spPr>
          <a:xfrm>
            <a:off x="131755" y="3819018"/>
            <a:ext cx="2203730"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Stem’s output</a:t>
            </a:r>
            <a:endParaRPr lang="en-US" altLang="zh-CN" b="1" dirty="0">
              <a:solidFill>
                <a:schemeClr val="tx1">
                  <a:lumMod val="50000"/>
                  <a:lumOff val="50000"/>
                </a:schemeClr>
              </a:solidFill>
              <a:latin typeface="Microsoft YaHei" charset="0"/>
              <a:ea typeface="Microsoft YaHei" charset="0"/>
              <a:cs typeface="Microsoft YaHei" charset="0"/>
            </a:endParaRPr>
          </a:p>
        </p:txBody>
      </p:sp>
      <p:pic>
        <p:nvPicPr>
          <p:cNvPr id="21" name="图片 20"/>
          <p:cNvPicPr>
            <a:picLocks noChangeAspect="1"/>
          </p:cNvPicPr>
          <p:nvPr/>
        </p:nvPicPr>
        <p:blipFill>
          <a:blip r:embed="rId4"/>
          <a:stretch>
            <a:fillRect/>
          </a:stretch>
        </p:blipFill>
        <p:spPr>
          <a:xfrm>
            <a:off x="5176441" y="2538141"/>
            <a:ext cx="4069160" cy="290654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2" name="文本框 21"/>
          <p:cNvSpPr txBox="1"/>
          <p:nvPr/>
        </p:nvSpPr>
        <p:spPr>
          <a:xfrm>
            <a:off x="131755" y="4184056"/>
            <a:ext cx="2543240"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Extra feature maps</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23" name="文本框 22"/>
          <p:cNvSpPr txBox="1"/>
          <p:nvPr/>
        </p:nvSpPr>
        <p:spPr>
          <a:xfrm>
            <a:off x="5948743" y="4147932"/>
            <a:ext cx="472313"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rgbClr val="C00000"/>
                </a:solidFill>
                <a:latin typeface="Microsoft YaHei" charset="0"/>
                <a:ea typeface="Microsoft YaHei" charset="0"/>
                <a:cs typeface="Microsoft YaHei" charset="0"/>
              </a:rPr>
              <a:t>12</a:t>
            </a:r>
            <a:endParaRPr lang="en-US" altLang="zh-CN" b="1" dirty="0">
              <a:solidFill>
                <a:srgbClr val="C00000"/>
              </a:solidFill>
              <a:latin typeface="Microsoft YaHei" charset="0"/>
              <a:ea typeface="Microsoft YaHei" charset="0"/>
              <a:cs typeface="Microsoft YaHei" charset="0"/>
            </a:endParaRPr>
          </a:p>
        </p:txBody>
      </p:sp>
      <p:sp>
        <p:nvSpPr>
          <p:cNvPr id="24" name="文本框 23"/>
          <p:cNvSpPr txBox="1"/>
          <p:nvPr/>
        </p:nvSpPr>
        <p:spPr>
          <a:xfrm>
            <a:off x="6381712" y="4410272"/>
            <a:ext cx="472313"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rgbClr val="C00000"/>
                </a:solidFill>
                <a:latin typeface="Microsoft YaHei" charset="0"/>
                <a:ea typeface="Microsoft YaHei" charset="0"/>
                <a:cs typeface="Microsoft YaHei" charset="0"/>
              </a:rPr>
              <a:t>12</a:t>
            </a:r>
            <a:endParaRPr lang="en-US" altLang="zh-CN" b="1" dirty="0">
              <a:solidFill>
                <a:srgbClr val="C00000"/>
              </a:solidFill>
              <a:latin typeface="Microsoft YaHei" charset="0"/>
              <a:ea typeface="Microsoft YaHei" charset="0"/>
              <a:cs typeface="Microsoft YaHei" charset="0"/>
            </a:endParaRPr>
          </a:p>
        </p:txBody>
      </p:sp>
      <p:sp>
        <p:nvSpPr>
          <p:cNvPr id="25" name="文本框 24"/>
          <p:cNvSpPr txBox="1"/>
          <p:nvPr/>
        </p:nvSpPr>
        <p:spPr>
          <a:xfrm>
            <a:off x="6752577" y="4699021"/>
            <a:ext cx="472313"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rgbClr val="C00000"/>
                </a:solidFill>
                <a:latin typeface="Microsoft YaHei" charset="0"/>
                <a:ea typeface="Microsoft YaHei" charset="0"/>
                <a:cs typeface="Microsoft YaHei" charset="0"/>
              </a:rPr>
              <a:t>12</a:t>
            </a:r>
            <a:endParaRPr lang="en-US" altLang="zh-CN" b="1" dirty="0">
              <a:solidFill>
                <a:srgbClr val="C00000"/>
              </a:solidFill>
              <a:latin typeface="Microsoft YaHei" charset="0"/>
              <a:ea typeface="Microsoft YaHei" charset="0"/>
              <a:cs typeface="Microsoft YaHei" charset="0"/>
            </a:endParaRPr>
          </a:p>
        </p:txBody>
      </p:sp>
      <p:sp>
        <p:nvSpPr>
          <p:cNvPr id="26" name="文本框 25"/>
          <p:cNvSpPr txBox="1"/>
          <p:nvPr/>
        </p:nvSpPr>
        <p:spPr>
          <a:xfrm>
            <a:off x="131755" y="4562126"/>
            <a:ext cx="2543240"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3conv + 1pooling</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27" name="文本框 26"/>
          <p:cNvSpPr txBox="1"/>
          <p:nvPr/>
        </p:nvSpPr>
        <p:spPr>
          <a:xfrm>
            <a:off x="131755" y="4913550"/>
            <a:ext cx="2543240"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err="1" smtClean="0">
                <a:solidFill>
                  <a:schemeClr val="tx1">
                    <a:lumMod val="50000"/>
                    <a:lumOff val="50000"/>
                  </a:schemeClr>
                </a:solidFill>
                <a:latin typeface="Microsoft YaHei" charset="0"/>
                <a:ea typeface="Microsoft YaHei" charset="0"/>
                <a:cs typeface="Microsoft YaHei" charset="0"/>
              </a:rPr>
              <a:t>DenseNet</a:t>
            </a:r>
            <a:r>
              <a:rPr lang="en-US" altLang="zh-CN" b="1" dirty="0" smtClean="0">
                <a:solidFill>
                  <a:schemeClr val="tx1">
                    <a:lumMod val="50000"/>
                    <a:lumOff val="50000"/>
                  </a:schemeClr>
                </a:solidFill>
                <a:latin typeface="Microsoft YaHei" charset="0"/>
                <a:ea typeface="Microsoft YaHei" charset="0"/>
                <a:cs typeface="Microsoft YaHei" charset="0"/>
              </a:rPr>
              <a:t> Structure</a:t>
            </a:r>
            <a:endParaRPr lang="en-US" altLang="zh-CN" b="1" dirty="0">
              <a:solidFill>
                <a:schemeClr val="tx1">
                  <a:lumMod val="50000"/>
                  <a:lumOff val="50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5775543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8" grpId="0"/>
      <p:bldP spid="19" grpId="0"/>
      <p:bldP spid="20" grpId="0"/>
      <p:bldP spid="22" grpId="0"/>
      <p:bldP spid="23" grpId="0"/>
      <p:bldP spid="24" grpId="0"/>
      <p:bldP spid="25" grpId="0"/>
      <p:bldP spid="26" grpId="0"/>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1588372" y="2419633"/>
            <a:ext cx="10224476" cy="3244567"/>
          </a:xfrm>
          <a:prstGeom prst="rect">
            <a:avLst/>
          </a:prstGeom>
        </p:spPr>
      </p:pic>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4.Experiment</a:t>
            </a:r>
            <a:endParaRPr lang="zh-CN" altLang="en-US" sz="3200" dirty="0">
              <a:solidFill>
                <a:schemeClr val="tx1">
                  <a:lumMod val="50000"/>
                  <a:lumOff val="50000"/>
                </a:schemeClr>
              </a:solidFill>
            </a:endParaRPr>
          </a:p>
        </p:txBody>
      </p:sp>
      <p:sp>
        <p:nvSpPr>
          <p:cNvPr id="9" name="文本框 8"/>
          <p:cNvSpPr txBox="1"/>
          <p:nvPr/>
        </p:nvSpPr>
        <p:spPr>
          <a:xfrm>
            <a:off x="2138849" y="109240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Ablation </a:t>
            </a:r>
            <a:r>
              <a:rPr lang="en-US" altLang="zh-CN" b="1" dirty="0" smtClean="0">
                <a:solidFill>
                  <a:schemeClr val="bg1">
                    <a:lumMod val="85000"/>
                  </a:schemeClr>
                </a:solidFill>
                <a:latin typeface="Microsoft YaHei" charset="0"/>
                <a:ea typeface="Microsoft YaHei" charset="0"/>
                <a:cs typeface="Microsoft YaHei" charset="0"/>
              </a:rPr>
              <a:t>Study(Pascal VOC2007)</a:t>
            </a:r>
            <a:endParaRPr lang="en-US" altLang="zh-CN" b="1" dirty="0">
              <a:solidFill>
                <a:schemeClr val="bg1">
                  <a:lumMod val="85000"/>
                </a:schemeClr>
              </a:solidFill>
              <a:latin typeface="Microsoft YaHei" charset="0"/>
              <a:ea typeface="Microsoft YaHei" charset="0"/>
              <a:cs typeface="Microsoft YaHei" charset="0"/>
            </a:endParaRPr>
          </a:p>
        </p:txBody>
      </p:sp>
      <p:sp>
        <p:nvSpPr>
          <p:cNvPr id="28" name="文本框 27"/>
          <p:cNvSpPr txBox="1"/>
          <p:nvPr/>
        </p:nvSpPr>
        <p:spPr>
          <a:xfrm>
            <a:off x="2138849" y="1664854"/>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Results on Pascal VOC2007</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29" name="矩形 28"/>
          <p:cNvSpPr/>
          <p:nvPr/>
        </p:nvSpPr>
        <p:spPr>
          <a:xfrm>
            <a:off x="1588372" y="2654300"/>
            <a:ext cx="10224476" cy="95431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nvSpPr>
        <p:spPr>
          <a:xfrm>
            <a:off x="0" y="2944137"/>
            <a:ext cx="2097729" cy="34509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400" b="1" dirty="0" smtClean="0">
                <a:solidFill>
                  <a:schemeClr val="tx1">
                    <a:lumMod val="50000"/>
                    <a:lumOff val="50000"/>
                  </a:schemeClr>
                </a:solidFill>
                <a:latin typeface="Microsoft YaHei" charset="0"/>
                <a:ea typeface="Microsoft YaHei" charset="0"/>
                <a:cs typeface="Microsoft YaHei" charset="0"/>
              </a:rPr>
              <a:t>Proposal- based</a:t>
            </a:r>
            <a:endParaRPr lang="en-US" altLang="zh-CN" sz="1400" b="1" dirty="0">
              <a:solidFill>
                <a:schemeClr val="tx1">
                  <a:lumMod val="50000"/>
                  <a:lumOff val="50000"/>
                </a:schemeClr>
              </a:solidFill>
              <a:latin typeface="Microsoft YaHei" charset="0"/>
              <a:ea typeface="Microsoft YaHei" charset="0"/>
              <a:cs typeface="Microsoft YaHei" charset="0"/>
            </a:endParaRPr>
          </a:p>
        </p:txBody>
      </p:sp>
      <p:sp>
        <p:nvSpPr>
          <p:cNvPr id="31" name="矩形 30"/>
          <p:cNvSpPr/>
          <p:nvPr/>
        </p:nvSpPr>
        <p:spPr>
          <a:xfrm>
            <a:off x="8382000" y="2654300"/>
            <a:ext cx="495300" cy="95431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8166694" y="2006463"/>
            <a:ext cx="925912"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slowly</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33" name="矩形 32"/>
          <p:cNvSpPr/>
          <p:nvPr/>
        </p:nvSpPr>
        <p:spPr>
          <a:xfrm>
            <a:off x="9320612" y="2654300"/>
            <a:ext cx="585388" cy="95431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9226550" y="2006463"/>
            <a:ext cx="925912"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large</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38" name="矩形 37"/>
          <p:cNvSpPr/>
          <p:nvPr/>
        </p:nvSpPr>
        <p:spPr>
          <a:xfrm>
            <a:off x="1588372" y="3610435"/>
            <a:ext cx="10224476" cy="60596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65878" y="3683022"/>
            <a:ext cx="1456617" cy="3724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400" b="1" dirty="0" smtClean="0">
                <a:solidFill>
                  <a:schemeClr val="tx1">
                    <a:lumMod val="50000"/>
                    <a:lumOff val="50000"/>
                  </a:schemeClr>
                </a:solidFill>
                <a:latin typeface="Microsoft YaHei" charset="0"/>
                <a:ea typeface="Microsoft YaHei" charset="0"/>
                <a:cs typeface="Microsoft YaHei" charset="0"/>
              </a:rPr>
              <a:t>Proposal- free</a:t>
            </a:r>
            <a:endParaRPr lang="en-US" altLang="zh-CN" sz="1400" b="1" dirty="0">
              <a:solidFill>
                <a:schemeClr val="tx1">
                  <a:lumMod val="50000"/>
                  <a:lumOff val="50000"/>
                </a:schemeClr>
              </a:solidFill>
              <a:latin typeface="Microsoft YaHei" charset="0"/>
              <a:ea typeface="Microsoft YaHei" charset="0"/>
              <a:cs typeface="Microsoft YaHei" charset="0"/>
            </a:endParaRPr>
          </a:p>
        </p:txBody>
      </p:sp>
      <p:sp>
        <p:nvSpPr>
          <p:cNvPr id="42" name="矩形 41"/>
          <p:cNvSpPr/>
          <p:nvPr/>
        </p:nvSpPr>
        <p:spPr>
          <a:xfrm>
            <a:off x="1588372" y="4222752"/>
            <a:ext cx="10224476" cy="35012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1588372" y="4575177"/>
            <a:ext cx="10224476" cy="54157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136164" y="4485139"/>
            <a:ext cx="1316045" cy="65248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400" b="1" dirty="0" smtClean="0">
                <a:solidFill>
                  <a:schemeClr val="tx1">
                    <a:lumMod val="50000"/>
                    <a:lumOff val="50000"/>
                  </a:schemeClr>
                </a:solidFill>
                <a:latin typeface="Microsoft YaHei" charset="0"/>
                <a:ea typeface="Microsoft YaHei" charset="0"/>
                <a:cs typeface="Microsoft YaHei" charset="0"/>
              </a:rPr>
              <a:t>SSD without pre-trained</a:t>
            </a:r>
            <a:endParaRPr lang="en-US" altLang="zh-CN" sz="1400" b="1" dirty="0">
              <a:solidFill>
                <a:schemeClr val="tx1">
                  <a:lumMod val="50000"/>
                  <a:lumOff val="50000"/>
                </a:schemeClr>
              </a:solidFill>
              <a:latin typeface="Microsoft YaHei" charset="0"/>
              <a:ea typeface="Microsoft YaHei" charset="0"/>
              <a:cs typeface="Microsoft YaHei" charset="0"/>
            </a:endParaRPr>
          </a:p>
        </p:txBody>
      </p:sp>
      <p:sp>
        <p:nvSpPr>
          <p:cNvPr id="45" name="矩形 44"/>
          <p:cNvSpPr/>
          <p:nvPr/>
        </p:nvSpPr>
        <p:spPr>
          <a:xfrm>
            <a:off x="1588372" y="5118675"/>
            <a:ext cx="10224476" cy="54157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136163" y="5223869"/>
            <a:ext cx="1452209" cy="3724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400" b="1" dirty="0" smtClean="0">
                <a:solidFill>
                  <a:schemeClr val="tx1">
                    <a:lumMod val="50000"/>
                    <a:lumOff val="50000"/>
                  </a:schemeClr>
                </a:solidFill>
                <a:latin typeface="Microsoft YaHei" charset="0"/>
                <a:ea typeface="Microsoft YaHei" charset="0"/>
                <a:cs typeface="Microsoft YaHei" charset="0"/>
              </a:rPr>
              <a:t>DSOD model</a:t>
            </a:r>
            <a:endParaRPr lang="en-US" altLang="zh-CN" sz="1400" b="1" dirty="0">
              <a:solidFill>
                <a:schemeClr val="tx1">
                  <a:lumMod val="50000"/>
                  <a:lumOff val="50000"/>
                </a:schemeClr>
              </a:solidFill>
              <a:latin typeface="Microsoft YaHei" charset="0"/>
              <a:ea typeface="Microsoft YaHei" charset="0"/>
              <a:cs typeface="Microsoft YaHei" charset="0"/>
            </a:endParaRPr>
          </a:p>
        </p:txBody>
      </p:sp>
      <p:sp>
        <p:nvSpPr>
          <p:cNvPr id="47" name="矩形 46"/>
          <p:cNvSpPr/>
          <p:nvPr/>
        </p:nvSpPr>
        <p:spPr>
          <a:xfrm>
            <a:off x="3040580" y="5396416"/>
            <a:ext cx="959920" cy="263832"/>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042485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30"/>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1"/>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32"/>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3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34"/>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38"/>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grpId="1" nodeType="clickEffect">
                                  <p:stCondLst>
                                    <p:cond delay="0"/>
                                  </p:stCondLst>
                                  <p:childTnLst>
                                    <p:set>
                                      <p:cBhvr>
                                        <p:cTn id="56" dur="1" fill="hold">
                                          <p:stCondLst>
                                            <p:cond delay="0"/>
                                          </p:stCondLst>
                                        </p:cTn>
                                        <p:tgtEl>
                                          <p:spTgt spid="41"/>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42"/>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42"/>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43"/>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4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43"/>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1" presetClass="exit" presetSubtype="0" fill="hold" grpId="1" nodeType="clickEffect">
                                  <p:stCondLst>
                                    <p:cond delay="0"/>
                                  </p:stCondLst>
                                  <p:childTnLst>
                                    <p:set>
                                      <p:cBhvr>
                                        <p:cTn id="80" dur="1" fill="hold">
                                          <p:stCondLst>
                                            <p:cond delay="0"/>
                                          </p:stCondLst>
                                        </p:cTn>
                                        <p:tgtEl>
                                          <p:spTgt spid="44"/>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45"/>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46"/>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xit" presetSubtype="0" fill="hold" grpId="1" nodeType="clickEffect">
                                  <p:stCondLst>
                                    <p:cond delay="0"/>
                                  </p:stCondLst>
                                  <p:childTnLst>
                                    <p:set>
                                      <p:cBhvr>
                                        <p:cTn id="92" dur="1" fill="hold">
                                          <p:stCondLst>
                                            <p:cond delay="0"/>
                                          </p:stCondLst>
                                        </p:cTn>
                                        <p:tgtEl>
                                          <p:spTgt spid="45"/>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30" grpId="0"/>
      <p:bldP spid="30" grpId="1"/>
      <p:bldP spid="31" grpId="0" animBg="1"/>
      <p:bldP spid="31" grpId="1" animBg="1"/>
      <p:bldP spid="32" grpId="0"/>
      <p:bldP spid="32" grpId="1"/>
      <p:bldP spid="33" grpId="0" animBg="1"/>
      <p:bldP spid="33" grpId="1" animBg="1"/>
      <p:bldP spid="34" grpId="0"/>
      <p:bldP spid="34" grpId="1"/>
      <p:bldP spid="38" grpId="0" animBg="1"/>
      <p:bldP spid="38" grpId="1" animBg="1"/>
      <p:bldP spid="41" grpId="0"/>
      <p:bldP spid="41" grpId="1"/>
      <p:bldP spid="42" grpId="0" animBg="1"/>
      <p:bldP spid="42" grpId="1" animBg="1"/>
      <p:bldP spid="43" grpId="0" animBg="1"/>
      <p:bldP spid="43" grpId="1" animBg="1"/>
      <p:bldP spid="44" grpId="0"/>
      <p:bldP spid="44" grpId="1"/>
      <p:bldP spid="45" grpId="0" animBg="1"/>
      <p:bldP spid="45" grpId="1" animBg="1"/>
      <p:bldP spid="46" grpId="0"/>
      <p:bldP spid="46"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154942" y="324455"/>
            <a:ext cx="2371339" cy="529569"/>
          </a:xfrm>
        </p:spPr>
        <p:txBody>
          <a:bodyPr/>
          <a:lstStyle/>
          <a:p>
            <a:r>
              <a:rPr lang="en-US" altLang="zh-CN" sz="3200" dirty="0">
                <a:solidFill>
                  <a:schemeClr val="tx1">
                    <a:lumMod val="50000"/>
                    <a:lumOff val="50000"/>
                  </a:schemeClr>
                </a:solidFill>
              </a:rPr>
              <a:t>Abstract</a:t>
            </a:r>
            <a:endParaRPr lang="zh-CN" altLang="en-US" sz="3200" dirty="0">
              <a:solidFill>
                <a:schemeClr val="tx1">
                  <a:lumMod val="50000"/>
                  <a:lumOff val="50000"/>
                </a:schemeClr>
              </a:solidFill>
            </a:endParaRPr>
          </a:p>
        </p:txBody>
      </p:sp>
      <p:sp>
        <p:nvSpPr>
          <p:cNvPr id="5" name="文本框 8"/>
          <p:cNvSpPr txBox="1"/>
          <p:nvPr/>
        </p:nvSpPr>
        <p:spPr>
          <a:xfrm>
            <a:off x="2778379" y="1746764"/>
            <a:ext cx="2605151" cy="381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smtClean="0">
                <a:solidFill>
                  <a:schemeClr val="tx1">
                    <a:lumMod val="50000"/>
                    <a:lumOff val="50000"/>
                  </a:schemeClr>
                </a:solidFill>
                <a:latin typeface="Microsoft YaHei" charset="0"/>
                <a:ea typeface="Microsoft YaHei" charset="0"/>
                <a:cs typeface="Microsoft YaHei" charset="0"/>
              </a:rPr>
              <a:t>Off-the-shelf</a:t>
            </a:r>
            <a:r>
              <a:rPr lang="en-US" altLang="zh-CN" sz="1400" dirty="0" smtClean="0">
                <a:solidFill>
                  <a:schemeClr val="tx1">
                    <a:lumMod val="50000"/>
                    <a:lumOff val="50000"/>
                  </a:schemeClr>
                </a:solidFill>
                <a:latin typeface="Microsoft YaHei" charset="0"/>
                <a:ea typeface="Microsoft YaHei" charset="0"/>
                <a:cs typeface="Microsoft YaHei" charset="0"/>
              </a:rPr>
              <a:t> </a:t>
            </a:r>
            <a:r>
              <a:rPr lang="en-US" altLang="zh-CN" sz="1400" dirty="0">
                <a:solidFill>
                  <a:schemeClr val="tx1">
                    <a:lumMod val="50000"/>
                    <a:lumOff val="50000"/>
                  </a:schemeClr>
                </a:solidFill>
                <a:latin typeface="Microsoft YaHei" charset="0"/>
                <a:ea typeface="Microsoft YaHei" charset="0"/>
                <a:cs typeface="Microsoft YaHei" charset="0"/>
              </a:rPr>
              <a:t>networks</a:t>
            </a:r>
            <a:endParaRPr lang="zh-CN" altLang="en-US" sz="1400" dirty="0">
              <a:solidFill>
                <a:schemeClr val="tx1">
                  <a:lumMod val="50000"/>
                  <a:lumOff val="50000"/>
                </a:schemeClr>
              </a:solidFill>
              <a:latin typeface="Microsoft YaHei" charset="0"/>
              <a:ea typeface="Microsoft YaHei" charset="0"/>
              <a:cs typeface="Microsoft YaHei" charset="0"/>
            </a:endParaRPr>
          </a:p>
        </p:txBody>
      </p:sp>
      <p:sp>
        <p:nvSpPr>
          <p:cNvPr id="6" name="矩形 5"/>
          <p:cNvSpPr/>
          <p:nvPr/>
        </p:nvSpPr>
        <p:spPr>
          <a:xfrm>
            <a:off x="2154942" y="1176771"/>
            <a:ext cx="6762429" cy="453457"/>
          </a:xfrm>
          <a:prstGeom prst="rect">
            <a:avLst/>
          </a:prstGeom>
        </p:spPr>
        <p:txBody>
          <a:bodyPr wrap="none">
            <a:spAutoFit/>
          </a:bodyPr>
          <a:lstStyle/>
          <a:p>
            <a:pPr marL="342900" lvl="0" indent="-342900">
              <a:lnSpc>
                <a:spcPct val="130000"/>
              </a:lnSpc>
              <a:buFont typeface="Arial" panose="020B0604020202020204" pitchFamily="34" charset="0"/>
              <a:buChar char="•"/>
            </a:pPr>
            <a:r>
              <a:rPr lang="en-US" altLang="zh-CN" sz="2000" b="1" dirty="0">
                <a:solidFill>
                  <a:schemeClr val="tx1">
                    <a:lumMod val="50000"/>
                    <a:lumOff val="50000"/>
                  </a:schemeClr>
                </a:solidFill>
                <a:latin typeface="Microsoft YaHei" charset="0"/>
                <a:ea typeface="Microsoft YaHei" charset="0"/>
                <a:cs typeface="Microsoft YaHei" charset="0"/>
              </a:rPr>
              <a:t>State-of-the-art object objectors rely heavily </a:t>
            </a:r>
            <a:r>
              <a:rPr lang="en-US" altLang="zh-CN" sz="2000" b="1" dirty="0" smtClean="0">
                <a:solidFill>
                  <a:schemeClr val="tx1">
                    <a:lumMod val="50000"/>
                    <a:lumOff val="50000"/>
                  </a:schemeClr>
                </a:solidFill>
                <a:latin typeface="Microsoft YaHei" charset="0"/>
                <a:ea typeface="Microsoft YaHei" charset="0"/>
                <a:cs typeface="Microsoft YaHei" charset="0"/>
              </a:rPr>
              <a:t>on:</a:t>
            </a:r>
            <a:endParaRPr lang="en-US" altLang="zh-CN" sz="2000" b="1" dirty="0">
              <a:solidFill>
                <a:schemeClr val="tx1">
                  <a:lumMod val="50000"/>
                  <a:lumOff val="50000"/>
                </a:schemeClr>
              </a:solidFill>
              <a:latin typeface="Microsoft YaHei" charset="0"/>
              <a:ea typeface="Microsoft YaHei" charset="0"/>
              <a:cs typeface="Microsoft YaHei" charset="0"/>
            </a:endParaRPr>
          </a:p>
        </p:txBody>
      </p:sp>
      <p:sp>
        <p:nvSpPr>
          <p:cNvPr id="14" name="文本框 8"/>
          <p:cNvSpPr txBox="1"/>
          <p:nvPr/>
        </p:nvSpPr>
        <p:spPr>
          <a:xfrm>
            <a:off x="2778379" y="2227829"/>
            <a:ext cx="5792744"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smtClean="0">
                <a:solidFill>
                  <a:schemeClr val="tx1">
                    <a:lumMod val="50000"/>
                    <a:lumOff val="50000"/>
                  </a:schemeClr>
                </a:solidFill>
                <a:latin typeface="Microsoft YaHei" charset="0"/>
                <a:ea typeface="Microsoft YaHei" charset="0"/>
                <a:cs typeface="Microsoft YaHei" charset="0"/>
              </a:rPr>
              <a:t>Pre-trained </a:t>
            </a:r>
            <a:r>
              <a:rPr lang="en-US" altLang="zh-CN" sz="1600" dirty="0">
                <a:solidFill>
                  <a:schemeClr val="tx1">
                    <a:lumMod val="50000"/>
                    <a:lumOff val="50000"/>
                  </a:schemeClr>
                </a:solidFill>
                <a:latin typeface="Microsoft YaHei" charset="0"/>
                <a:ea typeface="Microsoft YaHei" charset="0"/>
                <a:cs typeface="Microsoft YaHei" charset="0"/>
              </a:rPr>
              <a:t>on large-scale </a:t>
            </a:r>
            <a:r>
              <a:rPr lang="en-US" altLang="zh-CN" sz="1600" dirty="0">
                <a:solidFill>
                  <a:srgbClr val="C00000"/>
                </a:solidFill>
                <a:latin typeface="Microsoft YaHei" charset="0"/>
                <a:ea typeface="Microsoft YaHei" charset="0"/>
                <a:cs typeface="Microsoft YaHei" charset="0"/>
              </a:rPr>
              <a:t>classification</a:t>
            </a:r>
            <a:r>
              <a:rPr lang="en-US" altLang="zh-CN" sz="1600" dirty="0">
                <a:solidFill>
                  <a:schemeClr val="tx1">
                    <a:lumMod val="50000"/>
                    <a:lumOff val="50000"/>
                  </a:schemeClr>
                </a:solidFill>
                <a:latin typeface="Microsoft YaHei" charset="0"/>
                <a:ea typeface="Microsoft YaHei" charset="0"/>
                <a:cs typeface="Microsoft YaHei" charset="0"/>
              </a:rPr>
              <a:t> datasets</a:t>
            </a:r>
            <a:endParaRPr lang="zh-CN" altLang="en-US" sz="1600" dirty="0">
              <a:solidFill>
                <a:schemeClr val="tx1">
                  <a:lumMod val="50000"/>
                  <a:lumOff val="50000"/>
                </a:schemeClr>
              </a:solidFill>
              <a:latin typeface="Microsoft YaHei" charset="0"/>
              <a:ea typeface="Microsoft YaHei" charset="0"/>
              <a:cs typeface="Microsoft YaHei" charset="0"/>
            </a:endParaRPr>
          </a:p>
        </p:txBody>
      </p:sp>
      <p:sp>
        <p:nvSpPr>
          <p:cNvPr id="20" name="矩形 19"/>
          <p:cNvSpPr/>
          <p:nvPr/>
        </p:nvSpPr>
        <p:spPr>
          <a:xfrm>
            <a:off x="2154942" y="2732791"/>
            <a:ext cx="5251698" cy="492443"/>
          </a:xfrm>
          <a:prstGeom prst="rect">
            <a:avLst/>
          </a:prstGeom>
        </p:spPr>
        <p:txBody>
          <a:bodyPr wrap="square">
            <a:spAutoFit/>
          </a:bodyPr>
          <a:lstStyle/>
          <a:p>
            <a:pPr marL="342900" lvl="0" indent="-342900">
              <a:lnSpc>
                <a:spcPct val="130000"/>
              </a:lnSpc>
              <a:buFont typeface="Arial" panose="020B0604020202020204" pitchFamily="34" charset="0"/>
              <a:buChar char="•"/>
            </a:pPr>
            <a:r>
              <a:rPr lang="en-US" altLang="zh-CN" sz="2000" b="1" dirty="0" smtClean="0">
                <a:solidFill>
                  <a:schemeClr val="tx1">
                    <a:lumMod val="50000"/>
                    <a:lumOff val="50000"/>
                  </a:schemeClr>
                </a:solidFill>
                <a:latin typeface="Microsoft YaHei" charset="0"/>
                <a:ea typeface="Microsoft YaHei" charset="0"/>
                <a:cs typeface="Microsoft YaHei" charset="0"/>
              </a:rPr>
              <a:t>Incurs </a:t>
            </a:r>
            <a:r>
              <a:rPr lang="en-US" altLang="zh-CN" sz="2000" b="1" dirty="0">
                <a:solidFill>
                  <a:schemeClr val="tx1">
                    <a:lumMod val="50000"/>
                    <a:lumOff val="50000"/>
                  </a:schemeClr>
                </a:solidFill>
                <a:latin typeface="Microsoft YaHei" charset="0"/>
                <a:ea typeface="Microsoft YaHei" charset="0"/>
                <a:cs typeface="Microsoft YaHei" charset="0"/>
              </a:rPr>
              <a:t>some </a:t>
            </a:r>
            <a:r>
              <a:rPr lang="en-US" altLang="zh-CN" sz="2000" b="1" dirty="0" smtClean="0">
                <a:solidFill>
                  <a:schemeClr val="tx1">
                    <a:lumMod val="50000"/>
                    <a:lumOff val="50000"/>
                  </a:schemeClr>
                </a:solidFill>
                <a:latin typeface="Microsoft YaHei" charset="0"/>
                <a:ea typeface="Microsoft YaHei" charset="0"/>
                <a:cs typeface="Microsoft YaHei" charset="0"/>
              </a:rPr>
              <a:t>negative consequence</a:t>
            </a:r>
            <a:r>
              <a:rPr lang="en-US" altLang="zh-CN" sz="2000" b="1" dirty="0">
                <a:solidFill>
                  <a:schemeClr val="tx1">
                    <a:lumMod val="50000"/>
                    <a:lumOff val="50000"/>
                  </a:schemeClr>
                </a:solidFill>
                <a:latin typeface="Microsoft YaHei" charset="0"/>
                <a:ea typeface="Microsoft YaHei" charset="0"/>
                <a:cs typeface="Microsoft YaHei" charset="0"/>
              </a:rPr>
              <a:t>:</a:t>
            </a:r>
          </a:p>
        </p:txBody>
      </p:sp>
      <p:sp>
        <p:nvSpPr>
          <p:cNvPr id="21" name="文本框 8"/>
          <p:cNvSpPr txBox="1"/>
          <p:nvPr/>
        </p:nvSpPr>
        <p:spPr>
          <a:xfrm>
            <a:off x="2778379" y="3530003"/>
            <a:ext cx="1485011"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a:solidFill>
                  <a:schemeClr val="tx1">
                    <a:lumMod val="50000"/>
                    <a:lumOff val="50000"/>
                  </a:schemeClr>
                </a:solidFill>
                <a:latin typeface="Microsoft YaHei" charset="0"/>
                <a:ea typeface="Microsoft YaHei" charset="0"/>
                <a:cs typeface="Microsoft YaHei" charset="0"/>
              </a:rPr>
              <a:t>learning </a:t>
            </a:r>
            <a:r>
              <a:rPr lang="en-US" altLang="zh-CN" sz="1600" dirty="0" smtClean="0">
                <a:solidFill>
                  <a:schemeClr val="tx1">
                    <a:lumMod val="50000"/>
                    <a:lumOff val="50000"/>
                  </a:schemeClr>
                </a:solidFill>
                <a:latin typeface="Microsoft YaHei" charset="0"/>
                <a:ea typeface="Microsoft YaHei" charset="0"/>
                <a:cs typeface="Microsoft YaHei" charset="0"/>
              </a:rPr>
              <a:t>bias</a:t>
            </a:r>
            <a:endParaRPr lang="zh-CN" altLang="en-US" sz="1400" dirty="0">
              <a:solidFill>
                <a:schemeClr val="tx1">
                  <a:lumMod val="50000"/>
                  <a:lumOff val="50000"/>
                </a:schemeClr>
              </a:solidFill>
              <a:latin typeface="Microsoft YaHei" charset="0"/>
              <a:ea typeface="Microsoft YaHei" charset="0"/>
              <a:cs typeface="Microsoft YaHei" charset="0"/>
            </a:endParaRPr>
          </a:p>
        </p:txBody>
      </p:sp>
      <p:sp>
        <p:nvSpPr>
          <p:cNvPr id="22" name="文本框 8"/>
          <p:cNvSpPr txBox="1"/>
          <p:nvPr/>
        </p:nvSpPr>
        <p:spPr>
          <a:xfrm>
            <a:off x="4526281" y="3826454"/>
            <a:ext cx="6649719" cy="42503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a:solidFill>
                  <a:srgbClr val="C00000"/>
                </a:solidFill>
                <a:latin typeface="Microsoft YaHei" charset="0"/>
                <a:ea typeface="Microsoft YaHei" charset="0"/>
                <a:cs typeface="Microsoft YaHei" charset="0"/>
              </a:rPr>
              <a:t>category distributions </a:t>
            </a:r>
            <a:r>
              <a:rPr lang="en-US" altLang="zh-CN" sz="1600" dirty="0">
                <a:solidFill>
                  <a:schemeClr val="tx1">
                    <a:lumMod val="50000"/>
                    <a:lumOff val="50000"/>
                  </a:schemeClr>
                </a:solidFill>
                <a:latin typeface="Microsoft YaHei" charset="0"/>
                <a:ea typeface="Microsoft YaHei" charset="0"/>
                <a:cs typeface="Microsoft YaHei" charset="0"/>
              </a:rPr>
              <a:t>between classification and </a:t>
            </a:r>
            <a:r>
              <a:rPr lang="en-US" altLang="zh-CN" sz="1600" dirty="0" smtClean="0">
                <a:solidFill>
                  <a:schemeClr val="tx1">
                    <a:lumMod val="50000"/>
                    <a:lumOff val="50000"/>
                  </a:schemeClr>
                </a:solidFill>
                <a:latin typeface="Microsoft YaHei" charset="0"/>
                <a:ea typeface="Microsoft YaHei" charset="0"/>
                <a:cs typeface="Microsoft YaHei" charset="0"/>
              </a:rPr>
              <a:t>detection tasks</a:t>
            </a:r>
            <a:endParaRPr lang="zh-CN" altLang="en-US" sz="1400" dirty="0">
              <a:solidFill>
                <a:schemeClr val="tx1">
                  <a:lumMod val="50000"/>
                  <a:lumOff val="50000"/>
                </a:schemeClr>
              </a:solidFill>
              <a:latin typeface="Microsoft YaHei" charset="0"/>
              <a:ea typeface="Microsoft YaHei" charset="0"/>
              <a:cs typeface="Microsoft YaHei" charset="0"/>
            </a:endParaRPr>
          </a:p>
        </p:txBody>
      </p:sp>
      <p:sp>
        <p:nvSpPr>
          <p:cNvPr id="25" name="文本框 8"/>
          <p:cNvSpPr txBox="1"/>
          <p:nvPr/>
        </p:nvSpPr>
        <p:spPr>
          <a:xfrm>
            <a:off x="4526281" y="3278072"/>
            <a:ext cx="4159631"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smtClean="0">
                <a:solidFill>
                  <a:schemeClr val="tx1">
                    <a:lumMod val="50000"/>
                    <a:lumOff val="50000"/>
                  </a:schemeClr>
                </a:solidFill>
                <a:latin typeface="Microsoft YaHei" charset="0"/>
                <a:ea typeface="Microsoft YaHei" charset="0"/>
                <a:cs typeface="Microsoft YaHei" charset="0"/>
              </a:rPr>
              <a:t>loss </a:t>
            </a:r>
            <a:r>
              <a:rPr lang="en-US" altLang="zh-CN" sz="1600" dirty="0">
                <a:solidFill>
                  <a:schemeClr val="tx1">
                    <a:lumMod val="50000"/>
                    <a:lumOff val="50000"/>
                  </a:schemeClr>
                </a:solidFill>
                <a:latin typeface="Microsoft YaHei" charset="0"/>
                <a:ea typeface="Microsoft YaHei" charset="0"/>
                <a:cs typeface="Microsoft YaHei" charset="0"/>
              </a:rPr>
              <a:t>functions </a:t>
            </a:r>
            <a:endParaRPr lang="zh-CN" altLang="en-US" sz="1400" dirty="0">
              <a:solidFill>
                <a:schemeClr val="tx1">
                  <a:lumMod val="50000"/>
                  <a:lumOff val="50000"/>
                </a:schemeClr>
              </a:solidFill>
              <a:latin typeface="Microsoft YaHei" charset="0"/>
              <a:ea typeface="Microsoft YaHei" charset="0"/>
              <a:cs typeface="Microsoft YaHei" charset="0"/>
            </a:endParaRPr>
          </a:p>
        </p:txBody>
      </p:sp>
      <p:sp>
        <p:nvSpPr>
          <p:cNvPr id="8" name="左大括号 7"/>
          <p:cNvSpPr/>
          <p:nvPr/>
        </p:nvSpPr>
        <p:spPr>
          <a:xfrm>
            <a:off x="4343399" y="3396815"/>
            <a:ext cx="91441" cy="77493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 name="文本框 8"/>
          <p:cNvSpPr txBox="1"/>
          <p:nvPr/>
        </p:nvSpPr>
        <p:spPr>
          <a:xfrm>
            <a:off x="2778378" y="4341462"/>
            <a:ext cx="2685162"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a:solidFill>
                  <a:schemeClr val="tx1">
                    <a:lumMod val="50000"/>
                    <a:lumOff val="50000"/>
                  </a:schemeClr>
                </a:solidFill>
                <a:latin typeface="Microsoft YaHei" charset="0"/>
                <a:ea typeface="Microsoft YaHei" charset="0"/>
                <a:cs typeface="Microsoft YaHei" charset="0"/>
              </a:rPr>
              <a:t>discrepant domains</a:t>
            </a:r>
            <a:endParaRPr lang="zh-CN" altLang="en-US" sz="1400" dirty="0">
              <a:solidFill>
                <a:schemeClr val="tx1">
                  <a:lumMod val="50000"/>
                  <a:lumOff val="50000"/>
                </a:schemeClr>
              </a:solidFill>
              <a:latin typeface="Microsoft YaHei" charset="0"/>
              <a:ea typeface="Microsoft YaHei" charset="0"/>
              <a:cs typeface="Microsoft YaHei" charset="0"/>
            </a:endParaRPr>
          </a:p>
        </p:txBody>
      </p:sp>
      <p:sp>
        <p:nvSpPr>
          <p:cNvPr id="27" name="矩形 26"/>
          <p:cNvSpPr/>
          <p:nvPr/>
        </p:nvSpPr>
        <p:spPr>
          <a:xfrm>
            <a:off x="2154942" y="4836476"/>
            <a:ext cx="5251698" cy="492443"/>
          </a:xfrm>
          <a:prstGeom prst="rect">
            <a:avLst/>
          </a:prstGeom>
        </p:spPr>
        <p:txBody>
          <a:bodyPr wrap="square">
            <a:spAutoFit/>
          </a:bodyPr>
          <a:lstStyle/>
          <a:p>
            <a:pPr marL="342900" lvl="0" indent="-342900">
              <a:lnSpc>
                <a:spcPct val="130000"/>
              </a:lnSpc>
              <a:buFont typeface="Arial" panose="020B0604020202020204" pitchFamily="34" charset="0"/>
              <a:buChar char="•"/>
            </a:pPr>
            <a:r>
              <a:rPr lang="en-US" altLang="zh-CN" sz="2000" b="1" dirty="0" smtClean="0">
                <a:solidFill>
                  <a:schemeClr val="tx1">
                    <a:lumMod val="50000"/>
                    <a:lumOff val="50000"/>
                  </a:schemeClr>
                </a:solidFill>
                <a:latin typeface="Microsoft YaHei" charset="0"/>
                <a:ea typeface="Microsoft YaHei" charset="0"/>
                <a:cs typeface="Microsoft YaHei" charset="0"/>
              </a:rPr>
              <a:t>Tackle these </a:t>
            </a:r>
            <a:r>
              <a:rPr lang="en-US" altLang="zh-CN" sz="2000" b="1" dirty="0">
                <a:solidFill>
                  <a:schemeClr val="tx1">
                    <a:lumMod val="50000"/>
                    <a:lumOff val="50000"/>
                  </a:schemeClr>
                </a:solidFill>
                <a:latin typeface="Microsoft YaHei" charset="0"/>
                <a:ea typeface="Microsoft YaHei" charset="0"/>
                <a:cs typeface="Microsoft YaHei" charset="0"/>
              </a:rPr>
              <a:t>two critical problems</a:t>
            </a:r>
          </a:p>
        </p:txBody>
      </p:sp>
      <p:sp>
        <p:nvSpPr>
          <p:cNvPr id="28" name="文本框 8"/>
          <p:cNvSpPr txBox="1"/>
          <p:nvPr/>
        </p:nvSpPr>
        <p:spPr>
          <a:xfrm>
            <a:off x="2782858" y="5456693"/>
            <a:ext cx="6464012"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smtClean="0">
                <a:solidFill>
                  <a:schemeClr val="tx1">
                    <a:lumMod val="50000"/>
                    <a:lumOff val="50000"/>
                  </a:schemeClr>
                </a:solidFill>
                <a:latin typeface="Microsoft YaHei" charset="0"/>
                <a:ea typeface="Microsoft YaHei" charset="0"/>
                <a:cs typeface="Microsoft YaHei" charset="0"/>
              </a:rPr>
              <a:t>Train </a:t>
            </a:r>
            <a:r>
              <a:rPr lang="en-US" altLang="zh-CN" sz="1600" dirty="0">
                <a:solidFill>
                  <a:schemeClr val="tx1">
                    <a:lumMod val="50000"/>
                    <a:lumOff val="50000"/>
                  </a:schemeClr>
                </a:solidFill>
                <a:latin typeface="Microsoft YaHei" charset="0"/>
                <a:ea typeface="Microsoft YaHei" charset="0"/>
                <a:cs typeface="Microsoft YaHei" charset="0"/>
              </a:rPr>
              <a:t>object detectors </a:t>
            </a:r>
            <a:r>
              <a:rPr lang="en-US" altLang="zh-CN" sz="1600" dirty="0" smtClean="0">
                <a:solidFill>
                  <a:srgbClr val="C00000"/>
                </a:solidFill>
                <a:latin typeface="Microsoft YaHei" charset="0"/>
                <a:ea typeface="Microsoft YaHei" charset="0"/>
                <a:cs typeface="Microsoft YaHei" charset="0"/>
              </a:rPr>
              <a:t>from scratch without pre-trained model</a:t>
            </a:r>
            <a:endParaRPr lang="zh-CN" altLang="en-US" sz="1400" dirty="0">
              <a:solidFill>
                <a:srgbClr val="C00000"/>
              </a:solidFill>
              <a:latin typeface="Microsoft YaHei" charset="0"/>
              <a:ea typeface="Microsoft YaHei" charset="0"/>
              <a:cs typeface="Microsoft YaHei" charset="0"/>
            </a:endParaRPr>
          </a:p>
        </p:txBody>
      </p:sp>
      <p:sp>
        <p:nvSpPr>
          <p:cNvPr id="29" name="文本框 8"/>
          <p:cNvSpPr txBox="1"/>
          <p:nvPr/>
        </p:nvSpPr>
        <p:spPr>
          <a:xfrm>
            <a:off x="2802319" y="5952704"/>
            <a:ext cx="5964491" cy="381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a:solidFill>
                  <a:srgbClr val="C00000"/>
                </a:solidFill>
                <a:latin typeface="Microsoft YaHei" charset="0"/>
                <a:ea typeface="Microsoft YaHei" charset="0"/>
                <a:cs typeface="Microsoft YaHei" charset="0"/>
              </a:rPr>
              <a:t>——Deeply Supervised </a:t>
            </a:r>
            <a:r>
              <a:rPr lang="en-US" altLang="zh-CN" sz="1600" dirty="0" smtClean="0">
                <a:solidFill>
                  <a:srgbClr val="C00000"/>
                </a:solidFill>
                <a:latin typeface="Microsoft YaHei" charset="0"/>
                <a:ea typeface="Microsoft YaHei" charset="0"/>
                <a:cs typeface="Microsoft YaHei" charset="0"/>
              </a:rPr>
              <a:t> Object Detectors</a:t>
            </a:r>
            <a:r>
              <a:rPr lang="zh-CN" altLang="en-US" sz="1600" dirty="0" smtClean="0">
                <a:solidFill>
                  <a:srgbClr val="C00000"/>
                </a:solidFill>
                <a:latin typeface="Microsoft YaHei" charset="0"/>
                <a:ea typeface="Microsoft YaHei" charset="0"/>
                <a:cs typeface="Microsoft YaHei" charset="0"/>
              </a:rPr>
              <a:t>（</a:t>
            </a:r>
            <a:r>
              <a:rPr lang="en-US" altLang="zh-CN" sz="1600" dirty="0" smtClean="0">
                <a:solidFill>
                  <a:srgbClr val="C00000"/>
                </a:solidFill>
                <a:latin typeface="Microsoft YaHei" charset="0"/>
                <a:ea typeface="Microsoft YaHei" charset="0"/>
                <a:cs typeface="Microsoft YaHei" charset="0"/>
              </a:rPr>
              <a:t>DSOD</a:t>
            </a:r>
            <a:r>
              <a:rPr lang="zh-CN" altLang="en-US" sz="1600" dirty="0" smtClean="0">
                <a:solidFill>
                  <a:srgbClr val="C00000"/>
                </a:solidFill>
                <a:latin typeface="Microsoft YaHei" charset="0"/>
                <a:ea typeface="Microsoft YaHei" charset="0"/>
                <a:cs typeface="Microsoft YaHei" charset="0"/>
              </a:rPr>
              <a:t>）</a:t>
            </a:r>
            <a:endParaRPr lang="zh-CN" altLang="en-US" sz="1400" dirty="0">
              <a:solidFill>
                <a:srgbClr val="C00000"/>
              </a:solidFill>
              <a:latin typeface="Microsoft YaHei" charset="0"/>
              <a:ea typeface="Microsoft YaHei" charset="0"/>
              <a:cs typeface="Microsoft YaHei" charset="0"/>
            </a:endParaRPr>
          </a:p>
        </p:txBody>
      </p:sp>
      <p:cxnSp>
        <p:nvCxnSpPr>
          <p:cNvPr id="15" name="直接连接符 14"/>
          <p:cNvCxnSpPr/>
          <p:nvPr/>
        </p:nvCxnSpPr>
        <p:spPr>
          <a:xfrm flipH="1">
            <a:off x="2225220" y="854024"/>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47969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4" grpId="0"/>
      <p:bldP spid="20" grpId="0"/>
      <p:bldP spid="21" grpId="0"/>
      <p:bldP spid="22" grpId="0"/>
      <p:bldP spid="25" grpId="0"/>
      <p:bldP spid="8" grpId="0" animBg="1"/>
      <p:bldP spid="26" grpId="0"/>
      <p:bldP spid="27" grpId="0"/>
      <p:bldP spid="28"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4.Experiment</a:t>
            </a:r>
            <a:endParaRPr lang="zh-CN" altLang="en-US" sz="3200" dirty="0">
              <a:solidFill>
                <a:schemeClr val="tx1">
                  <a:lumMod val="50000"/>
                  <a:lumOff val="50000"/>
                </a:schemeClr>
              </a:solidFill>
            </a:endParaRPr>
          </a:p>
        </p:txBody>
      </p:sp>
      <p:sp>
        <p:nvSpPr>
          <p:cNvPr id="9" name="文本框 8"/>
          <p:cNvSpPr txBox="1"/>
          <p:nvPr/>
        </p:nvSpPr>
        <p:spPr>
          <a:xfrm>
            <a:off x="2138849" y="109240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Ablation </a:t>
            </a:r>
            <a:r>
              <a:rPr lang="en-US" altLang="zh-CN" b="1" dirty="0" smtClean="0">
                <a:solidFill>
                  <a:schemeClr val="bg1">
                    <a:lumMod val="85000"/>
                  </a:schemeClr>
                </a:solidFill>
                <a:latin typeface="Microsoft YaHei" charset="0"/>
                <a:ea typeface="Microsoft YaHei" charset="0"/>
                <a:cs typeface="Microsoft YaHei" charset="0"/>
              </a:rPr>
              <a:t>Study(Pascal VOC2007)</a:t>
            </a:r>
            <a:endParaRPr lang="en-US" altLang="zh-CN" b="1" dirty="0">
              <a:solidFill>
                <a:schemeClr val="bg1">
                  <a:lumMod val="85000"/>
                </a:schemeClr>
              </a:solidFill>
              <a:latin typeface="Microsoft YaHei" charset="0"/>
              <a:ea typeface="Microsoft YaHei" charset="0"/>
              <a:cs typeface="Microsoft YaHei" charset="0"/>
            </a:endParaRPr>
          </a:p>
        </p:txBody>
      </p:sp>
      <p:sp>
        <p:nvSpPr>
          <p:cNvPr id="28" name="文本框 27"/>
          <p:cNvSpPr txBox="1"/>
          <p:nvPr/>
        </p:nvSpPr>
        <p:spPr>
          <a:xfrm>
            <a:off x="2138849" y="1664854"/>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Results on Pascal VOC2007</a:t>
            </a:r>
          </a:p>
        </p:txBody>
      </p:sp>
      <p:sp>
        <p:nvSpPr>
          <p:cNvPr id="21" name="文本框 20"/>
          <p:cNvSpPr txBox="1"/>
          <p:nvPr/>
        </p:nvSpPr>
        <p:spPr>
          <a:xfrm>
            <a:off x="2138849" y="2237308"/>
            <a:ext cx="4404826"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Results on Pascal VOC2012</a:t>
            </a:r>
            <a:endParaRPr lang="en-US" altLang="zh-CN" b="1" dirty="0">
              <a:solidFill>
                <a:schemeClr val="tx1">
                  <a:lumMod val="50000"/>
                  <a:lumOff val="50000"/>
                </a:schemeClr>
              </a:solidFill>
              <a:latin typeface="Microsoft YaHei" charset="0"/>
              <a:ea typeface="Microsoft YaHei" charset="0"/>
              <a:cs typeface="Microsoft YaHei" charset="0"/>
            </a:endParaRPr>
          </a:p>
        </p:txBody>
      </p:sp>
      <p:pic>
        <p:nvPicPr>
          <p:cNvPr id="3" name="图片 2"/>
          <p:cNvPicPr>
            <a:picLocks noChangeAspect="1"/>
          </p:cNvPicPr>
          <p:nvPr/>
        </p:nvPicPr>
        <p:blipFill>
          <a:blip r:embed="rId3"/>
          <a:stretch>
            <a:fillRect/>
          </a:stretch>
        </p:blipFill>
        <p:spPr>
          <a:xfrm>
            <a:off x="1005524" y="3084822"/>
            <a:ext cx="10180952" cy="2133333"/>
          </a:xfrm>
          <a:prstGeom prst="rect">
            <a:avLst/>
          </a:prstGeom>
        </p:spPr>
      </p:pic>
      <p:sp>
        <p:nvSpPr>
          <p:cNvPr id="24" name="文本框 23"/>
          <p:cNvSpPr txBox="1"/>
          <p:nvPr/>
        </p:nvSpPr>
        <p:spPr>
          <a:xfrm>
            <a:off x="986022" y="5382758"/>
            <a:ext cx="5631847" cy="3724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400" b="1" dirty="0" smtClean="0">
                <a:solidFill>
                  <a:schemeClr val="tx1">
                    <a:lumMod val="50000"/>
                    <a:lumOff val="50000"/>
                  </a:schemeClr>
                </a:solidFill>
                <a:latin typeface="Microsoft YaHei" charset="0"/>
                <a:ea typeface="Microsoft YaHei" charset="0"/>
                <a:cs typeface="Microsoft YaHei" charset="0"/>
              </a:rPr>
              <a:t>07++ 12</a:t>
            </a:r>
            <a:r>
              <a:rPr lang="zh-CN" altLang="en-US" sz="1400" b="1" dirty="0" smtClean="0">
                <a:solidFill>
                  <a:schemeClr val="tx1">
                    <a:lumMod val="50000"/>
                    <a:lumOff val="50000"/>
                  </a:schemeClr>
                </a:solidFill>
                <a:latin typeface="Microsoft YaHei" charset="0"/>
                <a:ea typeface="Microsoft YaHei" charset="0"/>
                <a:cs typeface="Microsoft YaHei" charset="0"/>
              </a:rPr>
              <a:t>：</a:t>
            </a:r>
            <a:r>
              <a:rPr lang="en-US" altLang="zh-CN" sz="1400" b="1" dirty="0" err="1" smtClean="0">
                <a:solidFill>
                  <a:schemeClr val="tx1">
                    <a:lumMod val="50000"/>
                    <a:lumOff val="50000"/>
                  </a:schemeClr>
                </a:solidFill>
                <a:latin typeface="Microsoft YaHei" charset="0"/>
                <a:ea typeface="Microsoft YaHei" charset="0"/>
                <a:cs typeface="Microsoft YaHei" charset="0"/>
              </a:rPr>
              <a:t>trainset</a:t>
            </a:r>
            <a:r>
              <a:rPr lang="en-US" altLang="zh-CN" sz="1400" b="1" dirty="0" smtClean="0">
                <a:solidFill>
                  <a:schemeClr val="tx1">
                    <a:lumMod val="50000"/>
                    <a:lumOff val="50000"/>
                  </a:schemeClr>
                </a:solidFill>
                <a:latin typeface="Microsoft YaHei" charset="0"/>
                <a:ea typeface="Microsoft YaHei" charset="0"/>
                <a:cs typeface="Microsoft YaHei" charset="0"/>
              </a:rPr>
              <a:t> data = trainset07 + testset07 + trainset12</a:t>
            </a:r>
            <a:endParaRPr lang="en-US" altLang="zh-CN" sz="1400" b="1" dirty="0">
              <a:solidFill>
                <a:schemeClr val="tx1">
                  <a:lumMod val="50000"/>
                  <a:lumOff val="50000"/>
                </a:schemeClr>
              </a:solidFill>
              <a:latin typeface="Microsoft YaHei" charset="0"/>
              <a:ea typeface="Microsoft YaHei" charset="0"/>
              <a:cs typeface="Microsoft YaHei" charset="0"/>
            </a:endParaRPr>
          </a:p>
        </p:txBody>
      </p:sp>
      <p:sp>
        <p:nvSpPr>
          <p:cNvPr id="25" name="矩形 24"/>
          <p:cNvSpPr/>
          <p:nvPr/>
        </p:nvSpPr>
        <p:spPr>
          <a:xfrm>
            <a:off x="2630311" y="4688740"/>
            <a:ext cx="1241778" cy="263832"/>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32059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4"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4.Experiment</a:t>
            </a:r>
            <a:endParaRPr lang="zh-CN" altLang="en-US" sz="3200" dirty="0">
              <a:solidFill>
                <a:schemeClr val="tx1">
                  <a:lumMod val="50000"/>
                  <a:lumOff val="50000"/>
                </a:schemeClr>
              </a:solidFill>
            </a:endParaRPr>
          </a:p>
        </p:txBody>
      </p:sp>
      <p:sp>
        <p:nvSpPr>
          <p:cNvPr id="9" name="文本框 8"/>
          <p:cNvSpPr txBox="1"/>
          <p:nvPr/>
        </p:nvSpPr>
        <p:spPr>
          <a:xfrm>
            <a:off x="2138849" y="1092400"/>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Ablation </a:t>
            </a:r>
            <a:r>
              <a:rPr lang="en-US" altLang="zh-CN" b="1" dirty="0" smtClean="0">
                <a:solidFill>
                  <a:schemeClr val="bg1">
                    <a:lumMod val="85000"/>
                  </a:schemeClr>
                </a:solidFill>
                <a:latin typeface="Microsoft YaHei" charset="0"/>
                <a:ea typeface="Microsoft YaHei" charset="0"/>
                <a:cs typeface="Microsoft YaHei" charset="0"/>
              </a:rPr>
              <a:t>Study(Pascal VOC2007)</a:t>
            </a:r>
            <a:endParaRPr lang="en-US" altLang="zh-CN" b="1" dirty="0">
              <a:solidFill>
                <a:schemeClr val="bg1">
                  <a:lumMod val="85000"/>
                </a:schemeClr>
              </a:solidFill>
              <a:latin typeface="Microsoft YaHei" charset="0"/>
              <a:ea typeface="Microsoft YaHei" charset="0"/>
              <a:cs typeface="Microsoft YaHei" charset="0"/>
            </a:endParaRPr>
          </a:p>
        </p:txBody>
      </p:sp>
      <p:sp>
        <p:nvSpPr>
          <p:cNvPr id="28" name="文本框 27"/>
          <p:cNvSpPr txBox="1"/>
          <p:nvPr/>
        </p:nvSpPr>
        <p:spPr>
          <a:xfrm>
            <a:off x="2138849" y="1664854"/>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Results on Pascal VOC2007</a:t>
            </a:r>
          </a:p>
        </p:txBody>
      </p:sp>
      <p:sp>
        <p:nvSpPr>
          <p:cNvPr id="21" name="文本框 20"/>
          <p:cNvSpPr txBox="1"/>
          <p:nvPr/>
        </p:nvSpPr>
        <p:spPr>
          <a:xfrm>
            <a:off x="2138849" y="2237308"/>
            <a:ext cx="4404826"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Results on Pascal VOC2012</a:t>
            </a:r>
          </a:p>
        </p:txBody>
      </p:sp>
      <p:sp>
        <p:nvSpPr>
          <p:cNvPr id="10" name="文本框 9"/>
          <p:cNvSpPr txBox="1"/>
          <p:nvPr/>
        </p:nvSpPr>
        <p:spPr>
          <a:xfrm>
            <a:off x="2138849" y="2844836"/>
            <a:ext cx="4404826"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Results on MS COCO</a:t>
            </a:r>
            <a:endParaRPr lang="en-US" altLang="zh-CN" b="1" dirty="0">
              <a:solidFill>
                <a:schemeClr val="tx1">
                  <a:lumMod val="50000"/>
                  <a:lumOff val="50000"/>
                </a:schemeClr>
              </a:solidFill>
              <a:latin typeface="Microsoft YaHei" charset="0"/>
              <a:ea typeface="Microsoft YaHei" charset="0"/>
              <a:cs typeface="Microsoft YaHei" charset="0"/>
            </a:endParaRPr>
          </a:p>
        </p:txBody>
      </p:sp>
      <p:pic>
        <p:nvPicPr>
          <p:cNvPr id="2" name="图片 1"/>
          <p:cNvPicPr>
            <a:picLocks noChangeAspect="1"/>
          </p:cNvPicPr>
          <p:nvPr/>
        </p:nvPicPr>
        <p:blipFill>
          <a:blip r:embed="rId3"/>
          <a:stretch>
            <a:fillRect/>
          </a:stretch>
        </p:blipFill>
        <p:spPr>
          <a:xfrm>
            <a:off x="1476800" y="3398329"/>
            <a:ext cx="10447619" cy="2676190"/>
          </a:xfrm>
          <a:prstGeom prst="rect">
            <a:avLst/>
          </a:prstGeom>
        </p:spPr>
      </p:pic>
    </p:spTree>
    <p:extLst>
      <p:ext uri="{BB962C8B-B14F-4D97-AF65-F5344CB8AC3E}">
        <p14:creationId xmlns:p14="http://schemas.microsoft.com/office/powerpoint/2010/main" val="327262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5.Discussion</a:t>
            </a:r>
            <a:endParaRPr lang="zh-CN" altLang="en-US" sz="3200" dirty="0">
              <a:solidFill>
                <a:schemeClr val="tx1">
                  <a:lumMod val="50000"/>
                  <a:lumOff val="50000"/>
                </a:schemeClr>
              </a:solidFill>
            </a:endParaRPr>
          </a:p>
        </p:txBody>
      </p:sp>
      <p:sp>
        <p:nvSpPr>
          <p:cNvPr id="10" name="文本框 9"/>
          <p:cNvSpPr txBox="1"/>
          <p:nvPr/>
        </p:nvSpPr>
        <p:spPr>
          <a:xfrm>
            <a:off x="2229483" y="1092400"/>
            <a:ext cx="6214605"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tx1">
                    <a:lumMod val="50000"/>
                    <a:lumOff val="50000"/>
                  </a:schemeClr>
                </a:solidFill>
                <a:latin typeface="Microsoft YaHei" charset="0"/>
                <a:ea typeface="Microsoft YaHei" charset="0"/>
                <a:cs typeface="Microsoft YaHei" charset="0"/>
              </a:rPr>
              <a:t>Better Model Structure vs. More Training Data</a:t>
            </a:r>
          </a:p>
        </p:txBody>
      </p:sp>
      <p:sp>
        <p:nvSpPr>
          <p:cNvPr id="12" name="文本框 11"/>
          <p:cNvSpPr txBox="1"/>
          <p:nvPr/>
        </p:nvSpPr>
        <p:spPr>
          <a:xfrm>
            <a:off x="2726195" y="1705904"/>
            <a:ext cx="8449805" cy="8125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Amerging </a:t>
            </a:r>
            <a:r>
              <a:rPr lang="en-US" altLang="zh-CN" dirty="0">
                <a:solidFill>
                  <a:schemeClr val="tx1">
                    <a:lumMod val="50000"/>
                    <a:lumOff val="50000"/>
                  </a:schemeClr>
                </a:solidFill>
                <a:latin typeface="Microsoft YaHei" charset="0"/>
                <a:ea typeface="Microsoft YaHei" charset="0"/>
                <a:cs typeface="Microsoft YaHei" charset="0"/>
              </a:rPr>
              <a:t>idea: </a:t>
            </a:r>
            <a:r>
              <a:rPr lang="en-US" altLang="zh-CN" dirty="0" smtClean="0">
                <a:solidFill>
                  <a:schemeClr val="tx1">
                    <a:lumMod val="50000"/>
                    <a:lumOff val="50000"/>
                  </a:schemeClr>
                </a:solidFill>
                <a:latin typeface="Microsoft YaHei" charset="0"/>
                <a:ea typeface="Microsoft YaHei" charset="0"/>
                <a:cs typeface="Microsoft YaHei" charset="0"/>
              </a:rPr>
              <a:t>object detection can be </a:t>
            </a:r>
            <a:r>
              <a:rPr lang="en-US" altLang="zh-CN" dirty="0">
                <a:solidFill>
                  <a:schemeClr val="tx1">
                    <a:lumMod val="50000"/>
                    <a:lumOff val="50000"/>
                  </a:schemeClr>
                </a:solidFill>
                <a:latin typeface="Microsoft YaHei" charset="0"/>
                <a:ea typeface="Microsoft YaHei" charset="0"/>
                <a:cs typeface="Microsoft YaHei" charset="0"/>
              </a:rPr>
              <a:t>solved </a:t>
            </a:r>
            <a:r>
              <a:rPr lang="en-US" altLang="zh-CN" dirty="0" smtClean="0">
                <a:solidFill>
                  <a:schemeClr val="tx1">
                    <a:lumMod val="50000"/>
                    <a:lumOff val="50000"/>
                  </a:schemeClr>
                </a:solidFill>
                <a:latin typeface="Microsoft YaHei" charset="0"/>
                <a:ea typeface="Microsoft YaHei" charset="0"/>
                <a:cs typeface="Microsoft YaHei" charset="0"/>
              </a:rPr>
              <a:t>with </a:t>
            </a:r>
            <a:r>
              <a:rPr lang="en-US" altLang="zh-CN" dirty="0" smtClean="0">
                <a:solidFill>
                  <a:srgbClr val="C00000"/>
                </a:solidFill>
                <a:latin typeface="Microsoft YaHei" charset="0"/>
                <a:ea typeface="Microsoft YaHei" charset="0"/>
                <a:cs typeface="Microsoft YaHei" charset="0"/>
              </a:rPr>
              <a:t>deeper </a:t>
            </a:r>
            <a:r>
              <a:rPr lang="en-US" altLang="zh-CN" dirty="0">
                <a:solidFill>
                  <a:srgbClr val="C00000"/>
                </a:solidFill>
                <a:latin typeface="Microsoft YaHei" charset="0"/>
                <a:ea typeface="Microsoft YaHei" charset="0"/>
                <a:cs typeface="Microsoft YaHei" charset="0"/>
              </a:rPr>
              <a:t>and larger neural networks</a:t>
            </a:r>
            <a:r>
              <a:rPr lang="en-US" altLang="zh-CN" dirty="0">
                <a:solidFill>
                  <a:schemeClr val="tx1">
                    <a:lumMod val="50000"/>
                    <a:lumOff val="50000"/>
                  </a:schemeClr>
                </a:solidFill>
                <a:latin typeface="Microsoft YaHei" charset="0"/>
                <a:ea typeface="Microsoft YaHei" charset="0"/>
                <a:cs typeface="Microsoft YaHei" charset="0"/>
              </a:rPr>
              <a:t> backed with </a:t>
            </a:r>
            <a:r>
              <a:rPr lang="en-US" altLang="zh-CN" dirty="0" smtClean="0">
                <a:solidFill>
                  <a:srgbClr val="C00000"/>
                </a:solidFill>
                <a:latin typeface="Microsoft YaHei" charset="0"/>
                <a:ea typeface="Microsoft YaHei" charset="0"/>
                <a:cs typeface="Microsoft YaHei" charset="0"/>
              </a:rPr>
              <a:t>massive training </a:t>
            </a:r>
            <a:r>
              <a:rPr lang="en-US" altLang="zh-CN" dirty="0">
                <a:solidFill>
                  <a:srgbClr val="C00000"/>
                </a:solidFill>
                <a:latin typeface="Microsoft YaHei" charset="0"/>
                <a:ea typeface="Microsoft YaHei" charset="0"/>
                <a:cs typeface="Microsoft YaHei" charset="0"/>
              </a:rPr>
              <a:t>data </a:t>
            </a:r>
            <a:r>
              <a:rPr lang="en-US" altLang="zh-CN" dirty="0">
                <a:solidFill>
                  <a:schemeClr val="tx1">
                    <a:lumMod val="50000"/>
                    <a:lumOff val="50000"/>
                  </a:schemeClr>
                </a:solidFill>
                <a:latin typeface="Microsoft YaHei" charset="0"/>
                <a:ea typeface="Microsoft YaHei" charset="0"/>
                <a:cs typeface="Microsoft YaHei" charset="0"/>
              </a:rPr>
              <a:t>like </a:t>
            </a:r>
            <a:r>
              <a:rPr lang="en-US" altLang="zh-CN" dirty="0" err="1">
                <a:solidFill>
                  <a:schemeClr val="tx1">
                    <a:lumMod val="50000"/>
                    <a:lumOff val="50000"/>
                  </a:schemeClr>
                </a:solidFill>
                <a:latin typeface="Microsoft YaHei" charset="0"/>
                <a:ea typeface="Microsoft YaHei" charset="0"/>
                <a:cs typeface="Microsoft YaHei" charset="0"/>
              </a:rPr>
              <a:t>ImageNet</a:t>
            </a:r>
            <a:endParaRPr lang="en-US" altLang="zh-CN" dirty="0">
              <a:solidFill>
                <a:schemeClr val="tx1">
                  <a:lumMod val="50000"/>
                  <a:lumOff val="50000"/>
                </a:schemeClr>
              </a:solidFill>
              <a:latin typeface="Microsoft YaHei" charset="0"/>
              <a:ea typeface="Microsoft YaHei" charset="0"/>
              <a:cs typeface="Microsoft YaHei" charset="0"/>
            </a:endParaRPr>
          </a:p>
        </p:txBody>
      </p:sp>
      <p:sp>
        <p:nvSpPr>
          <p:cNvPr id="13" name="文本框 12"/>
          <p:cNvSpPr txBox="1"/>
          <p:nvPr/>
        </p:nvSpPr>
        <p:spPr>
          <a:xfrm>
            <a:off x="2726195" y="2679506"/>
            <a:ext cx="8449805" cy="777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In this </a:t>
            </a:r>
            <a:r>
              <a:rPr lang="en-US" altLang="zh-CN" dirty="0" err="1" smtClean="0">
                <a:solidFill>
                  <a:schemeClr val="tx1">
                    <a:lumMod val="50000"/>
                    <a:lumOff val="50000"/>
                  </a:schemeClr>
                </a:solidFill>
                <a:latin typeface="Microsoft YaHei" charset="0"/>
                <a:ea typeface="Microsoft YaHei" charset="0"/>
                <a:cs typeface="Microsoft YaHei" charset="0"/>
              </a:rPr>
              <a:t>work:a</a:t>
            </a:r>
            <a:r>
              <a:rPr lang="en-US" altLang="zh-CN" dirty="0" smtClean="0">
                <a:solidFill>
                  <a:schemeClr val="tx1">
                    <a:lumMod val="50000"/>
                    <a:lumOff val="50000"/>
                  </a:schemeClr>
                </a:solidFill>
                <a:latin typeface="Microsoft YaHei" charset="0"/>
                <a:ea typeface="Microsoft YaHei" charset="0"/>
                <a:cs typeface="Microsoft YaHei" charset="0"/>
              </a:rPr>
              <a:t> </a:t>
            </a:r>
            <a:r>
              <a:rPr lang="en-US" altLang="zh-CN" dirty="0">
                <a:solidFill>
                  <a:schemeClr val="tx1">
                    <a:lumMod val="50000"/>
                    <a:lumOff val="50000"/>
                  </a:schemeClr>
                </a:solidFill>
                <a:latin typeface="Microsoft YaHei" charset="0"/>
                <a:ea typeface="Microsoft YaHei" charset="0"/>
                <a:cs typeface="Microsoft YaHei" charset="0"/>
              </a:rPr>
              <a:t>better model structure might </a:t>
            </a:r>
            <a:r>
              <a:rPr lang="en-US" altLang="zh-CN" dirty="0">
                <a:solidFill>
                  <a:srgbClr val="C00000"/>
                </a:solidFill>
                <a:latin typeface="Microsoft YaHei" charset="0"/>
                <a:ea typeface="Microsoft YaHei" charset="0"/>
                <a:cs typeface="Microsoft YaHei" charset="0"/>
              </a:rPr>
              <a:t>enable similar </a:t>
            </a:r>
            <a:r>
              <a:rPr lang="en-US" altLang="zh-CN" dirty="0" smtClean="0">
                <a:solidFill>
                  <a:srgbClr val="C00000"/>
                </a:solidFill>
                <a:latin typeface="Microsoft YaHei" charset="0"/>
                <a:ea typeface="Microsoft YaHei" charset="0"/>
                <a:cs typeface="Microsoft YaHei" charset="0"/>
              </a:rPr>
              <a:t>or better </a:t>
            </a:r>
            <a:r>
              <a:rPr lang="en-US" altLang="zh-CN" dirty="0">
                <a:solidFill>
                  <a:srgbClr val="C00000"/>
                </a:solidFill>
                <a:latin typeface="Microsoft YaHei" charset="0"/>
                <a:ea typeface="Microsoft YaHei" charset="0"/>
                <a:cs typeface="Microsoft YaHei" charset="0"/>
              </a:rPr>
              <a:t>performance</a:t>
            </a:r>
            <a:r>
              <a:rPr lang="en-US" altLang="zh-CN" dirty="0">
                <a:solidFill>
                  <a:schemeClr val="tx1">
                    <a:lumMod val="50000"/>
                    <a:lumOff val="50000"/>
                  </a:schemeClr>
                </a:solidFill>
                <a:latin typeface="Microsoft YaHei" charset="0"/>
                <a:ea typeface="Microsoft YaHei" charset="0"/>
                <a:cs typeface="Microsoft YaHei" charset="0"/>
              </a:rPr>
              <a:t> compared with complex models </a:t>
            </a:r>
            <a:r>
              <a:rPr lang="en-US" altLang="zh-CN" dirty="0" smtClean="0">
                <a:solidFill>
                  <a:schemeClr val="tx1">
                    <a:lumMod val="50000"/>
                    <a:lumOff val="50000"/>
                  </a:schemeClr>
                </a:solidFill>
                <a:latin typeface="Microsoft YaHei" charset="0"/>
                <a:ea typeface="Microsoft YaHei" charset="0"/>
                <a:cs typeface="Microsoft YaHei" charset="0"/>
              </a:rPr>
              <a:t>trained from </a:t>
            </a:r>
            <a:r>
              <a:rPr lang="en-US" altLang="zh-CN" dirty="0">
                <a:solidFill>
                  <a:schemeClr val="tx1">
                    <a:lumMod val="50000"/>
                    <a:lumOff val="50000"/>
                  </a:schemeClr>
                </a:solidFill>
                <a:latin typeface="Microsoft YaHei" charset="0"/>
                <a:ea typeface="Microsoft YaHei" charset="0"/>
                <a:cs typeface="Microsoft YaHei" charset="0"/>
              </a:rPr>
              <a:t>large data.</a:t>
            </a:r>
          </a:p>
        </p:txBody>
      </p:sp>
    </p:spTree>
    <p:extLst>
      <p:ext uri="{BB962C8B-B14F-4D97-AF65-F5344CB8AC3E}">
        <p14:creationId xmlns:p14="http://schemas.microsoft.com/office/powerpoint/2010/main" val="26498233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5.Discussion</a:t>
            </a:r>
            <a:endParaRPr lang="zh-CN" altLang="en-US" sz="3200" dirty="0">
              <a:solidFill>
                <a:schemeClr val="tx1">
                  <a:lumMod val="50000"/>
                  <a:lumOff val="50000"/>
                </a:schemeClr>
              </a:solidFill>
            </a:endParaRPr>
          </a:p>
        </p:txBody>
      </p:sp>
      <p:sp>
        <p:nvSpPr>
          <p:cNvPr id="10" name="文本框 9"/>
          <p:cNvSpPr txBox="1"/>
          <p:nvPr/>
        </p:nvSpPr>
        <p:spPr>
          <a:xfrm>
            <a:off x="2229483" y="1092400"/>
            <a:ext cx="621460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Better Model Structure vs. More Training Data</a:t>
            </a:r>
          </a:p>
        </p:txBody>
      </p:sp>
      <p:sp>
        <p:nvSpPr>
          <p:cNvPr id="8" name="文本框 7"/>
          <p:cNvSpPr txBox="1"/>
          <p:nvPr/>
        </p:nvSpPr>
        <p:spPr>
          <a:xfrm>
            <a:off x="2229484" y="1705904"/>
            <a:ext cx="621460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tx1">
                    <a:lumMod val="50000"/>
                    <a:lumOff val="50000"/>
                  </a:schemeClr>
                </a:solidFill>
                <a:latin typeface="Microsoft YaHei" charset="0"/>
                <a:ea typeface="Microsoft YaHei" charset="0"/>
                <a:cs typeface="Microsoft YaHei" charset="0"/>
              </a:rPr>
              <a:t>Why Training from Scratch</a:t>
            </a:r>
          </a:p>
        </p:txBody>
      </p:sp>
      <p:sp>
        <p:nvSpPr>
          <p:cNvPr id="9" name="文本框 8"/>
          <p:cNvSpPr txBox="1"/>
          <p:nvPr/>
        </p:nvSpPr>
        <p:spPr>
          <a:xfrm>
            <a:off x="3380499" y="2319408"/>
            <a:ext cx="4229651"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Limited structure design space</a:t>
            </a:r>
            <a:endParaRPr lang="en-US" altLang="zh-CN" dirty="0">
              <a:solidFill>
                <a:schemeClr val="tx1">
                  <a:lumMod val="50000"/>
                  <a:lumOff val="50000"/>
                </a:schemeClr>
              </a:solidFill>
              <a:latin typeface="Microsoft YaHei" charset="0"/>
              <a:ea typeface="Microsoft YaHei" charset="0"/>
              <a:cs typeface="Microsoft YaHei" charset="0"/>
            </a:endParaRPr>
          </a:p>
        </p:txBody>
      </p:sp>
      <p:sp>
        <p:nvSpPr>
          <p:cNvPr id="14" name="文本框 8"/>
          <p:cNvSpPr txBox="1"/>
          <p:nvPr/>
        </p:nvSpPr>
        <p:spPr>
          <a:xfrm>
            <a:off x="3380499" y="2847068"/>
            <a:ext cx="4229651"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Learning bias</a:t>
            </a:r>
            <a:endParaRPr lang="en-US" altLang="zh-CN" dirty="0">
              <a:solidFill>
                <a:schemeClr val="tx1">
                  <a:lumMod val="50000"/>
                  <a:lumOff val="50000"/>
                </a:schemeClr>
              </a:solidFill>
              <a:latin typeface="Microsoft YaHei" charset="0"/>
              <a:ea typeface="Microsoft YaHei" charset="0"/>
              <a:cs typeface="Microsoft YaHei" charset="0"/>
            </a:endParaRPr>
          </a:p>
        </p:txBody>
      </p:sp>
      <p:sp>
        <p:nvSpPr>
          <p:cNvPr id="16" name="文本框 8"/>
          <p:cNvSpPr txBox="1"/>
          <p:nvPr/>
        </p:nvSpPr>
        <p:spPr>
          <a:xfrm>
            <a:off x="3380498" y="3368638"/>
            <a:ext cx="4229651"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Domain mismatch</a:t>
            </a:r>
            <a:endParaRPr lang="en-US" altLang="zh-CN" dirty="0">
              <a:solidFill>
                <a:schemeClr val="tx1">
                  <a:lumMod val="50000"/>
                  <a:lumOff val="50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40293837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5.Discussion</a:t>
            </a:r>
            <a:endParaRPr lang="zh-CN" altLang="en-US" sz="3200" dirty="0">
              <a:solidFill>
                <a:schemeClr val="tx1">
                  <a:lumMod val="50000"/>
                  <a:lumOff val="50000"/>
                </a:schemeClr>
              </a:solidFill>
            </a:endParaRPr>
          </a:p>
        </p:txBody>
      </p:sp>
      <p:sp>
        <p:nvSpPr>
          <p:cNvPr id="10" name="文本框 9"/>
          <p:cNvSpPr txBox="1"/>
          <p:nvPr/>
        </p:nvSpPr>
        <p:spPr>
          <a:xfrm>
            <a:off x="2229483" y="1092400"/>
            <a:ext cx="621460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Better Model Structure vs. More Training Data</a:t>
            </a:r>
          </a:p>
        </p:txBody>
      </p:sp>
      <p:sp>
        <p:nvSpPr>
          <p:cNvPr id="8" name="文本框 7"/>
          <p:cNvSpPr txBox="1"/>
          <p:nvPr/>
        </p:nvSpPr>
        <p:spPr>
          <a:xfrm>
            <a:off x="2229484" y="1705904"/>
            <a:ext cx="621460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bg1">
                    <a:lumMod val="85000"/>
                  </a:schemeClr>
                </a:solidFill>
                <a:latin typeface="Microsoft YaHei" charset="0"/>
                <a:ea typeface="Microsoft YaHei" charset="0"/>
                <a:cs typeface="Microsoft YaHei" charset="0"/>
              </a:rPr>
              <a:t>Why Training from Scratch</a:t>
            </a:r>
          </a:p>
        </p:txBody>
      </p:sp>
      <p:sp>
        <p:nvSpPr>
          <p:cNvPr id="12" name="文本框 11"/>
          <p:cNvSpPr txBox="1"/>
          <p:nvPr/>
        </p:nvSpPr>
        <p:spPr>
          <a:xfrm>
            <a:off x="2225220" y="2319408"/>
            <a:ext cx="621460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tx1">
                    <a:lumMod val="50000"/>
                    <a:lumOff val="50000"/>
                  </a:schemeClr>
                </a:solidFill>
                <a:latin typeface="Microsoft YaHei" charset="0"/>
                <a:ea typeface="Microsoft YaHei" charset="0"/>
                <a:cs typeface="Microsoft YaHei" charset="0"/>
              </a:rPr>
              <a:t>Model Compactness vs. Performance</a:t>
            </a:r>
          </a:p>
        </p:txBody>
      </p:sp>
      <p:sp>
        <p:nvSpPr>
          <p:cNvPr id="13" name="文本框 12"/>
          <p:cNvSpPr txBox="1"/>
          <p:nvPr/>
        </p:nvSpPr>
        <p:spPr>
          <a:xfrm>
            <a:off x="2726195" y="2932912"/>
            <a:ext cx="8449805" cy="777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There </a:t>
            </a:r>
            <a:r>
              <a:rPr lang="en-US" altLang="zh-CN" dirty="0">
                <a:solidFill>
                  <a:schemeClr val="tx1">
                    <a:lumMod val="50000"/>
                    <a:lumOff val="50000"/>
                  </a:schemeClr>
                </a:solidFill>
                <a:latin typeface="Microsoft YaHei" charset="0"/>
                <a:ea typeface="Microsoft YaHei" charset="0"/>
                <a:cs typeface="Microsoft YaHei" charset="0"/>
              </a:rPr>
              <a:t>is a trade-off between </a:t>
            </a:r>
            <a:r>
              <a:rPr lang="en-US" altLang="zh-CN" dirty="0">
                <a:solidFill>
                  <a:srgbClr val="C00000"/>
                </a:solidFill>
                <a:latin typeface="Microsoft YaHei" charset="0"/>
                <a:ea typeface="Microsoft YaHei" charset="0"/>
                <a:cs typeface="Microsoft YaHei" charset="0"/>
              </a:rPr>
              <a:t>model compactness </a:t>
            </a:r>
            <a:r>
              <a:rPr lang="en-US" altLang="zh-CN" dirty="0">
                <a:solidFill>
                  <a:schemeClr val="tx1">
                    <a:lumMod val="50000"/>
                    <a:lumOff val="50000"/>
                  </a:schemeClr>
                </a:solidFill>
                <a:latin typeface="Microsoft YaHei" charset="0"/>
                <a:ea typeface="Microsoft YaHei" charset="0"/>
                <a:cs typeface="Microsoft YaHei" charset="0"/>
              </a:rPr>
              <a:t>(in terms of the number of parameters) and </a:t>
            </a:r>
            <a:r>
              <a:rPr lang="en-US" altLang="zh-CN" dirty="0">
                <a:solidFill>
                  <a:srgbClr val="C00000"/>
                </a:solidFill>
                <a:latin typeface="Microsoft YaHei" charset="0"/>
                <a:ea typeface="Microsoft YaHei" charset="0"/>
                <a:cs typeface="Microsoft YaHei" charset="0"/>
              </a:rPr>
              <a:t>performance</a:t>
            </a:r>
            <a:r>
              <a:rPr lang="en-US" altLang="zh-CN" dirty="0">
                <a:solidFill>
                  <a:schemeClr val="tx1">
                    <a:lumMod val="50000"/>
                    <a:lumOff val="50000"/>
                  </a:schemeClr>
                </a:solidFill>
                <a:latin typeface="Microsoft YaHei" charset="0"/>
                <a:ea typeface="Microsoft YaHei" charset="0"/>
                <a:cs typeface="Microsoft YaHei" charset="0"/>
              </a:rPr>
              <a:t>. </a:t>
            </a:r>
          </a:p>
        </p:txBody>
      </p:sp>
      <p:sp>
        <p:nvSpPr>
          <p:cNvPr id="17" name="文本框 16"/>
          <p:cNvSpPr txBox="1"/>
          <p:nvPr/>
        </p:nvSpPr>
        <p:spPr>
          <a:xfrm>
            <a:off x="2726194" y="3906515"/>
            <a:ext cx="8449805" cy="8125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a:solidFill>
                  <a:schemeClr val="tx1">
                    <a:lumMod val="50000"/>
                    <a:lumOff val="50000"/>
                  </a:schemeClr>
                </a:solidFill>
                <a:latin typeface="Microsoft YaHei" charset="0"/>
                <a:ea typeface="Microsoft YaHei" charset="0"/>
                <a:cs typeface="Microsoft YaHei" charset="0"/>
              </a:rPr>
              <a:t>Thanks to </a:t>
            </a:r>
            <a:r>
              <a:rPr lang="en-US" altLang="zh-CN" dirty="0" smtClean="0">
                <a:solidFill>
                  <a:schemeClr val="tx1">
                    <a:lumMod val="50000"/>
                    <a:lumOff val="50000"/>
                  </a:schemeClr>
                </a:solidFill>
                <a:latin typeface="Microsoft YaHei" charset="0"/>
                <a:ea typeface="Microsoft YaHei" charset="0"/>
                <a:cs typeface="Microsoft YaHei" charset="0"/>
              </a:rPr>
              <a:t>the parameter-efficient </a:t>
            </a:r>
            <a:r>
              <a:rPr lang="en-US" altLang="zh-CN" dirty="0">
                <a:solidFill>
                  <a:srgbClr val="C00000"/>
                </a:solidFill>
                <a:latin typeface="Microsoft YaHei" charset="0"/>
                <a:ea typeface="Microsoft YaHei" charset="0"/>
                <a:cs typeface="Microsoft YaHei" charset="0"/>
              </a:rPr>
              <a:t>dense block</a:t>
            </a:r>
            <a:r>
              <a:rPr lang="en-US" altLang="zh-CN" dirty="0">
                <a:solidFill>
                  <a:schemeClr val="tx1">
                    <a:lumMod val="50000"/>
                    <a:lumOff val="50000"/>
                  </a:schemeClr>
                </a:solidFill>
                <a:latin typeface="Microsoft YaHei" charset="0"/>
                <a:ea typeface="Microsoft YaHei" charset="0"/>
                <a:cs typeface="Microsoft YaHei" charset="0"/>
              </a:rPr>
              <a:t>, our model is much smaller</a:t>
            </a:r>
          </a:p>
          <a:p>
            <a:pPr>
              <a:lnSpc>
                <a:spcPct val="130000"/>
              </a:lnSpc>
            </a:pPr>
            <a:r>
              <a:rPr lang="en-US" altLang="zh-CN" dirty="0">
                <a:solidFill>
                  <a:schemeClr val="tx1">
                    <a:lumMod val="50000"/>
                    <a:lumOff val="50000"/>
                  </a:schemeClr>
                </a:solidFill>
                <a:latin typeface="Microsoft YaHei" charset="0"/>
                <a:ea typeface="Microsoft YaHei" charset="0"/>
                <a:cs typeface="Microsoft YaHei" charset="0"/>
              </a:rPr>
              <a:t>than most competitive methods.(</a:t>
            </a:r>
            <a:r>
              <a:rPr lang="en-US" altLang="zh-CN" dirty="0">
                <a:solidFill>
                  <a:srgbClr val="C00000"/>
                </a:solidFill>
                <a:latin typeface="Microsoft YaHei" charset="0"/>
                <a:ea typeface="Microsoft YaHei" charset="0"/>
                <a:cs typeface="Microsoft YaHei" charset="0"/>
              </a:rPr>
              <a:t>5.9M parameters</a:t>
            </a:r>
            <a:r>
              <a:rPr lang="en-US" altLang="zh-CN" dirty="0">
                <a:solidFill>
                  <a:schemeClr val="tx1">
                    <a:lumMod val="50000"/>
                    <a:lumOff val="50000"/>
                  </a:schemeClr>
                </a:solidFill>
                <a:latin typeface="Microsoft YaHei" charset="0"/>
                <a:ea typeface="Microsoft YaHei" charset="0"/>
                <a:cs typeface="Microsoft YaHei" charset="0"/>
              </a:rPr>
              <a:t>)</a:t>
            </a:r>
          </a:p>
        </p:txBody>
      </p:sp>
    </p:spTree>
    <p:extLst>
      <p:ext uri="{BB962C8B-B14F-4D97-AF65-F5344CB8AC3E}">
        <p14:creationId xmlns:p14="http://schemas.microsoft.com/office/powerpoint/2010/main" val="18766500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6.Conclusion</a:t>
            </a:r>
            <a:endParaRPr lang="zh-CN" altLang="en-US" sz="3200" dirty="0">
              <a:solidFill>
                <a:schemeClr val="tx1">
                  <a:lumMod val="50000"/>
                  <a:lumOff val="50000"/>
                </a:schemeClr>
              </a:solidFill>
            </a:endParaRPr>
          </a:p>
        </p:txBody>
      </p:sp>
      <p:sp>
        <p:nvSpPr>
          <p:cNvPr id="12" name="文本框 11"/>
          <p:cNvSpPr txBox="1"/>
          <p:nvPr/>
        </p:nvSpPr>
        <p:spPr>
          <a:xfrm>
            <a:off x="2225220" y="1769733"/>
            <a:ext cx="8950780" cy="777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tx1">
                    <a:lumMod val="50000"/>
                    <a:lumOff val="50000"/>
                  </a:schemeClr>
                </a:solidFill>
                <a:latin typeface="Microsoft YaHei" charset="0"/>
                <a:ea typeface="Microsoft YaHei" charset="0"/>
                <a:cs typeface="Microsoft YaHei" charset="0"/>
              </a:rPr>
              <a:t>DSOD</a:t>
            </a:r>
            <a:r>
              <a:rPr lang="en-US" altLang="zh-CN" b="1" dirty="0" smtClean="0">
                <a:solidFill>
                  <a:schemeClr val="tx1">
                    <a:lumMod val="50000"/>
                    <a:lumOff val="50000"/>
                  </a:schemeClr>
                </a:solidFill>
                <a:latin typeface="Microsoft YaHei" charset="0"/>
                <a:ea typeface="Microsoft YaHei" charset="0"/>
                <a:cs typeface="Microsoft YaHei" charset="0"/>
              </a:rPr>
              <a:t>: a </a:t>
            </a:r>
            <a:r>
              <a:rPr lang="en-US" altLang="zh-CN" b="1" dirty="0">
                <a:solidFill>
                  <a:schemeClr val="tx1">
                    <a:lumMod val="50000"/>
                    <a:lumOff val="50000"/>
                  </a:schemeClr>
                </a:solidFill>
                <a:latin typeface="Microsoft YaHei" charset="0"/>
                <a:ea typeface="Microsoft YaHei" charset="0"/>
                <a:cs typeface="Microsoft YaHei" charset="0"/>
              </a:rPr>
              <a:t>simple yet efficient framework for training object detector </a:t>
            </a:r>
            <a:r>
              <a:rPr lang="en-US" altLang="zh-CN" b="1" dirty="0">
                <a:solidFill>
                  <a:srgbClr val="C00000"/>
                </a:solidFill>
                <a:latin typeface="Microsoft YaHei" charset="0"/>
                <a:ea typeface="Microsoft YaHei" charset="0"/>
                <a:cs typeface="Microsoft YaHei" charset="0"/>
              </a:rPr>
              <a:t>from scratch</a:t>
            </a:r>
          </a:p>
        </p:txBody>
      </p:sp>
      <p:sp>
        <p:nvSpPr>
          <p:cNvPr id="9" name="文本框 8"/>
          <p:cNvSpPr txBox="1"/>
          <p:nvPr/>
        </p:nvSpPr>
        <p:spPr>
          <a:xfrm>
            <a:off x="2142479" y="2808311"/>
            <a:ext cx="8950780" cy="777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Demonstrates </a:t>
            </a:r>
            <a:r>
              <a:rPr lang="en-US" altLang="zh-CN" b="1" dirty="0">
                <a:solidFill>
                  <a:schemeClr val="tx1">
                    <a:lumMod val="50000"/>
                    <a:lumOff val="50000"/>
                  </a:schemeClr>
                </a:solidFill>
                <a:latin typeface="Microsoft YaHei" charset="0"/>
                <a:ea typeface="Microsoft YaHei" charset="0"/>
                <a:cs typeface="Microsoft YaHei" charset="0"/>
              </a:rPr>
              <a:t>competitive </a:t>
            </a:r>
            <a:r>
              <a:rPr lang="en-US" altLang="zh-CN" b="1" dirty="0" smtClean="0">
                <a:solidFill>
                  <a:schemeClr val="tx1">
                    <a:lumMod val="50000"/>
                    <a:lumOff val="50000"/>
                  </a:schemeClr>
                </a:solidFill>
                <a:latin typeface="Microsoft YaHei" charset="0"/>
                <a:ea typeface="Microsoft YaHei" charset="0"/>
                <a:cs typeface="Microsoft YaHei" charset="0"/>
              </a:rPr>
              <a:t>accuracy to </a:t>
            </a:r>
            <a:r>
              <a:rPr lang="en-US" altLang="zh-CN" b="1" dirty="0">
                <a:solidFill>
                  <a:schemeClr val="tx1">
                    <a:lumMod val="50000"/>
                    <a:lumOff val="50000"/>
                  </a:schemeClr>
                </a:solidFill>
                <a:latin typeface="Microsoft YaHei" charset="0"/>
                <a:ea typeface="Microsoft YaHei" charset="0"/>
                <a:cs typeface="Microsoft YaHei" charset="0"/>
              </a:rPr>
              <a:t>state-of-the-art detectors such as SSD, Faster R-CNN </a:t>
            </a:r>
            <a:r>
              <a:rPr lang="en-US" altLang="zh-CN" b="1" dirty="0" smtClean="0">
                <a:solidFill>
                  <a:schemeClr val="tx1">
                    <a:lumMod val="50000"/>
                    <a:lumOff val="50000"/>
                  </a:schemeClr>
                </a:solidFill>
                <a:latin typeface="Microsoft YaHei" charset="0"/>
                <a:ea typeface="Microsoft YaHei" charset="0"/>
                <a:cs typeface="Microsoft YaHei" charset="0"/>
              </a:rPr>
              <a:t>and R-FCN</a:t>
            </a:r>
            <a:endParaRPr lang="en-US" altLang="zh-CN" b="1" dirty="0">
              <a:solidFill>
                <a:srgbClr val="C00000"/>
              </a:solidFill>
              <a:latin typeface="Microsoft YaHei" charset="0"/>
              <a:ea typeface="Microsoft YaHei" charset="0"/>
              <a:cs typeface="Microsoft YaHei" charset="0"/>
            </a:endParaRPr>
          </a:p>
        </p:txBody>
      </p:sp>
      <p:sp>
        <p:nvSpPr>
          <p:cNvPr id="14" name="文本框 13"/>
          <p:cNvSpPr txBox="1"/>
          <p:nvPr/>
        </p:nvSpPr>
        <p:spPr>
          <a:xfrm>
            <a:off x="2142479" y="3846889"/>
            <a:ext cx="8950780" cy="777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With </a:t>
            </a:r>
            <a:r>
              <a:rPr lang="en-US" altLang="zh-CN" b="1" dirty="0">
                <a:solidFill>
                  <a:schemeClr val="tx1">
                    <a:lumMod val="50000"/>
                    <a:lumOff val="50000"/>
                  </a:schemeClr>
                </a:solidFill>
                <a:latin typeface="Microsoft YaHei" charset="0"/>
                <a:ea typeface="Microsoft YaHei" charset="0"/>
                <a:cs typeface="Microsoft YaHei" charset="0"/>
              </a:rPr>
              <a:t>only 1/2, 1/4 and 1/10 </a:t>
            </a:r>
            <a:r>
              <a:rPr lang="en-US" altLang="zh-CN" b="1" dirty="0" smtClean="0">
                <a:solidFill>
                  <a:schemeClr val="tx1">
                    <a:lumMod val="50000"/>
                    <a:lumOff val="50000"/>
                  </a:schemeClr>
                </a:solidFill>
                <a:latin typeface="Microsoft YaHei" charset="0"/>
                <a:ea typeface="Microsoft YaHei" charset="0"/>
                <a:cs typeface="Microsoft YaHei" charset="0"/>
              </a:rPr>
              <a:t>parameters compared </a:t>
            </a:r>
            <a:r>
              <a:rPr lang="en-US" altLang="zh-CN" b="1" dirty="0">
                <a:solidFill>
                  <a:schemeClr val="tx1">
                    <a:lumMod val="50000"/>
                    <a:lumOff val="50000"/>
                  </a:schemeClr>
                </a:solidFill>
                <a:latin typeface="Microsoft YaHei" charset="0"/>
                <a:ea typeface="Microsoft YaHei" charset="0"/>
                <a:cs typeface="Microsoft YaHei" charset="0"/>
              </a:rPr>
              <a:t>to SSD, R-FCN and Faster R-CNN, respectively</a:t>
            </a:r>
            <a:endParaRPr lang="en-US" altLang="zh-CN" b="1" dirty="0">
              <a:solidFill>
                <a:srgbClr val="C00000"/>
              </a:solidFill>
              <a:latin typeface="Microsoft YaHei" charset="0"/>
              <a:ea typeface="Microsoft YaHei" charset="0"/>
              <a:cs typeface="Microsoft YaHei" charset="0"/>
            </a:endParaRPr>
          </a:p>
        </p:txBody>
      </p:sp>
      <p:sp>
        <p:nvSpPr>
          <p:cNvPr id="16" name="文本框 15"/>
          <p:cNvSpPr txBox="1"/>
          <p:nvPr/>
        </p:nvSpPr>
        <p:spPr>
          <a:xfrm>
            <a:off x="2142479" y="4885467"/>
            <a:ext cx="8950780"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a:solidFill>
                  <a:schemeClr val="tx1">
                    <a:lumMod val="50000"/>
                    <a:lumOff val="50000"/>
                  </a:schemeClr>
                </a:solidFill>
                <a:latin typeface="Microsoft YaHei" charset="0"/>
                <a:ea typeface="Microsoft YaHei" charset="0"/>
                <a:cs typeface="Microsoft YaHei" charset="0"/>
              </a:rPr>
              <a:t>DSOD has great potential on domain different scenario</a:t>
            </a:r>
            <a:endParaRPr lang="en-US" altLang="zh-CN" b="1" dirty="0">
              <a:solidFill>
                <a:srgbClr val="C00000"/>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593851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229484" y="316028"/>
            <a:ext cx="7402831" cy="453278"/>
          </a:xfrm>
        </p:spPr>
        <p:txBody>
          <a:bodyPr/>
          <a:lstStyle/>
          <a:p>
            <a:r>
              <a:rPr lang="en-US" altLang="zh-CN" sz="3200" dirty="0" smtClean="0">
                <a:solidFill>
                  <a:schemeClr val="tx1">
                    <a:lumMod val="50000"/>
                    <a:lumOff val="50000"/>
                  </a:schemeClr>
                </a:solidFill>
              </a:rPr>
              <a:t>1.Representative detection method</a:t>
            </a:r>
            <a:endParaRPr lang="zh-CN" altLang="en-US" sz="3200" dirty="0">
              <a:solidFill>
                <a:schemeClr val="tx1">
                  <a:lumMod val="50000"/>
                  <a:lumOff val="50000"/>
                </a:schemeClr>
              </a:solidFill>
            </a:endParaRPr>
          </a:p>
        </p:txBody>
      </p:sp>
      <p:sp>
        <p:nvSpPr>
          <p:cNvPr id="22" name="文本框 8"/>
          <p:cNvSpPr txBox="1"/>
          <p:nvPr/>
        </p:nvSpPr>
        <p:spPr>
          <a:xfrm>
            <a:off x="4747427" y="3179896"/>
            <a:ext cx="1183473"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R-CNN</a:t>
            </a:r>
            <a:endParaRPr lang="zh-CN" altLang="en-US" b="1" dirty="0">
              <a:solidFill>
                <a:schemeClr val="tx1">
                  <a:lumMod val="50000"/>
                  <a:lumOff val="50000"/>
                </a:schemeClr>
              </a:solidFill>
              <a:latin typeface="Microsoft YaHei" charset="0"/>
              <a:ea typeface="Microsoft YaHei" charset="0"/>
              <a:cs typeface="Microsoft YaHei" charset="0"/>
            </a:endParaRPr>
          </a:p>
        </p:txBody>
      </p:sp>
      <p:pic>
        <p:nvPicPr>
          <p:cNvPr id="3" name="图片 2"/>
          <p:cNvPicPr>
            <a:picLocks noChangeAspect="1"/>
          </p:cNvPicPr>
          <p:nvPr/>
        </p:nvPicPr>
        <p:blipFill>
          <a:blip r:embed="rId3"/>
          <a:stretch>
            <a:fillRect/>
          </a:stretch>
        </p:blipFill>
        <p:spPr>
          <a:xfrm>
            <a:off x="1192251" y="1015538"/>
            <a:ext cx="5931101" cy="2018607"/>
          </a:xfrm>
          <a:prstGeom prst="rect">
            <a:avLst/>
          </a:prstGeom>
        </p:spPr>
      </p:pic>
      <p:pic>
        <p:nvPicPr>
          <p:cNvPr id="4" name="图片 3"/>
          <p:cNvPicPr>
            <a:picLocks noChangeAspect="1"/>
          </p:cNvPicPr>
          <p:nvPr/>
        </p:nvPicPr>
        <p:blipFill>
          <a:blip r:embed="rId4"/>
          <a:stretch>
            <a:fillRect/>
          </a:stretch>
        </p:blipFill>
        <p:spPr>
          <a:xfrm>
            <a:off x="8342295" y="1015538"/>
            <a:ext cx="2335023" cy="2426162"/>
          </a:xfrm>
          <a:prstGeom prst="rect">
            <a:avLst/>
          </a:prstGeom>
        </p:spPr>
      </p:pic>
      <p:sp>
        <p:nvSpPr>
          <p:cNvPr id="17" name="文本框 8"/>
          <p:cNvSpPr txBox="1"/>
          <p:nvPr/>
        </p:nvSpPr>
        <p:spPr>
          <a:xfrm>
            <a:off x="10310026" y="3179896"/>
            <a:ext cx="2021673"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50000"/>
                    <a:lumOff val="50000"/>
                  </a:schemeClr>
                </a:solidFill>
                <a:latin typeface="Microsoft YaHei" charset="0"/>
                <a:ea typeface="Microsoft YaHei" charset="0"/>
                <a:cs typeface="Microsoft YaHei" charset="0"/>
              </a:rPr>
              <a:t>Faster R-CNN</a:t>
            </a:r>
            <a:endParaRPr lang="zh-CN" altLang="en-US" b="1" dirty="0">
              <a:solidFill>
                <a:schemeClr val="tx1">
                  <a:lumMod val="50000"/>
                  <a:lumOff val="50000"/>
                </a:schemeClr>
              </a:solidFill>
              <a:latin typeface="Microsoft YaHei" charset="0"/>
              <a:ea typeface="Microsoft YaHei" charset="0"/>
              <a:cs typeface="Microsoft YaHei" charset="0"/>
            </a:endParaRPr>
          </a:p>
        </p:txBody>
      </p:sp>
      <p:cxnSp>
        <p:nvCxnSpPr>
          <p:cNvPr id="9" name="直接连接符 8"/>
          <p:cNvCxnSpPr/>
          <p:nvPr/>
        </p:nvCxnSpPr>
        <p:spPr>
          <a:xfrm>
            <a:off x="1092200" y="3708400"/>
            <a:ext cx="10642600" cy="0"/>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pic>
        <p:nvPicPr>
          <p:cNvPr id="10" name="图片 9"/>
          <p:cNvPicPr>
            <a:picLocks noChangeAspect="1"/>
          </p:cNvPicPr>
          <p:nvPr/>
        </p:nvPicPr>
        <p:blipFill>
          <a:blip r:embed="rId5"/>
          <a:stretch>
            <a:fillRect/>
          </a:stretch>
        </p:blipFill>
        <p:spPr>
          <a:xfrm>
            <a:off x="1084400" y="3925686"/>
            <a:ext cx="4370349" cy="2725890"/>
          </a:xfrm>
          <a:prstGeom prst="rect">
            <a:avLst/>
          </a:prstGeom>
        </p:spPr>
      </p:pic>
      <p:pic>
        <p:nvPicPr>
          <p:cNvPr id="11" name="图片 10"/>
          <p:cNvPicPr>
            <a:picLocks noChangeAspect="1"/>
          </p:cNvPicPr>
          <p:nvPr/>
        </p:nvPicPr>
        <p:blipFill>
          <a:blip r:embed="rId6"/>
          <a:stretch>
            <a:fillRect/>
          </a:stretch>
        </p:blipFill>
        <p:spPr>
          <a:xfrm>
            <a:off x="6091184" y="4327736"/>
            <a:ext cx="5643616" cy="2146299"/>
          </a:xfrm>
          <a:prstGeom prst="rect">
            <a:avLst/>
          </a:prstGeom>
        </p:spPr>
      </p:pic>
      <p:sp>
        <p:nvSpPr>
          <p:cNvPr id="23" name="文本框 8"/>
          <p:cNvSpPr txBox="1"/>
          <p:nvPr/>
        </p:nvSpPr>
        <p:spPr>
          <a:xfrm>
            <a:off x="4849851" y="3865972"/>
            <a:ext cx="992149"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50000"/>
                    <a:lumOff val="50000"/>
                  </a:schemeClr>
                </a:solidFill>
                <a:latin typeface="Microsoft YaHei" charset="0"/>
                <a:ea typeface="Microsoft YaHei" charset="0"/>
                <a:cs typeface="Microsoft YaHei" charset="0"/>
              </a:rPr>
              <a:t>YOLO</a:t>
            </a:r>
            <a:endParaRPr lang="zh-CN" altLang="en-US" b="1" dirty="0">
              <a:solidFill>
                <a:schemeClr val="tx1">
                  <a:lumMod val="50000"/>
                  <a:lumOff val="50000"/>
                </a:schemeClr>
              </a:solidFill>
              <a:latin typeface="Microsoft YaHei" charset="0"/>
              <a:ea typeface="Microsoft YaHei" charset="0"/>
              <a:cs typeface="Microsoft YaHei" charset="0"/>
            </a:endParaRPr>
          </a:p>
        </p:txBody>
      </p:sp>
      <p:sp>
        <p:nvSpPr>
          <p:cNvPr id="24" name="文本框 8"/>
          <p:cNvSpPr txBox="1"/>
          <p:nvPr/>
        </p:nvSpPr>
        <p:spPr>
          <a:xfrm>
            <a:off x="11320862" y="3861091"/>
            <a:ext cx="801947"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50000"/>
                    <a:lumOff val="50000"/>
                  </a:schemeClr>
                </a:solidFill>
                <a:latin typeface="Microsoft YaHei" charset="0"/>
                <a:ea typeface="Microsoft YaHei" charset="0"/>
                <a:cs typeface="Microsoft YaHei" charset="0"/>
              </a:rPr>
              <a:t>SSD</a:t>
            </a:r>
            <a:endParaRPr lang="zh-CN" altLang="en-US" b="1" dirty="0">
              <a:solidFill>
                <a:schemeClr val="tx1">
                  <a:lumMod val="50000"/>
                  <a:lumOff val="50000"/>
                </a:schemeClr>
              </a:solidFill>
              <a:latin typeface="Microsoft YaHei" charset="0"/>
              <a:ea typeface="Microsoft YaHei" charset="0"/>
              <a:cs typeface="Microsoft YaHei" charset="0"/>
            </a:endParaRPr>
          </a:p>
        </p:txBody>
      </p:sp>
      <p:sp>
        <p:nvSpPr>
          <p:cNvPr id="30" name="矩形 29"/>
          <p:cNvSpPr/>
          <p:nvPr/>
        </p:nvSpPr>
        <p:spPr>
          <a:xfrm>
            <a:off x="3111243" y="1388641"/>
            <a:ext cx="6690783" cy="1561309"/>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文本框 30"/>
          <p:cNvSpPr txBox="1"/>
          <p:nvPr/>
        </p:nvSpPr>
        <p:spPr>
          <a:xfrm>
            <a:off x="3412160" y="1784574"/>
            <a:ext cx="6088948" cy="646331"/>
          </a:xfrm>
          <a:prstGeom prst="rect">
            <a:avLst/>
          </a:prstGeom>
          <a:noFill/>
        </p:spPr>
        <p:txBody>
          <a:bodyPr wrap="square" rtlCol="0">
            <a:spAutoFit/>
          </a:bodyPr>
          <a:lstStyle/>
          <a:p>
            <a:r>
              <a:rPr kumimoji="1" lang="en-US" altLang="zh-CN" sz="3600" b="1" dirty="0" smtClean="0">
                <a:solidFill>
                  <a:schemeClr val="bg1"/>
                </a:solidFill>
                <a:latin typeface="微软雅黑" panose="020B0503020204020204" pitchFamily="34" charset="-122"/>
                <a:ea typeface="微软雅黑" panose="020B0503020204020204" pitchFamily="34" charset="-122"/>
                <a:cs typeface="Microsoft Himalaya" panose="01010100010101010101" pitchFamily="2" charset="0"/>
              </a:rPr>
              <a:t>Based on region proposal</a:t>
            </a:r>
            <a:endParaRPr kumimoji="1" lang="zh-CN" altLang="en-US" sz="3600" b="1" dirty="0">
              <a:solidFill>
                <a:schemeClr val="bg1"/>
              </a:solidFill>
              <a:latin typeface="微软雅黑" panose="020B0503020204020204" pitchFamily="34" charset="-122"/>
              <a:ea typeface="微软雅黑" panose="020B0503020204020204" pitchFamily="34" charset="-122"/>
              <a:cs typeface="Microsoft Himalaya" panose="01010100010101010101" pitchFamily="2" charset="0"/>
            </a:endParaRPr>
          </a:p>
        </p:txBody>
      </p:sp>
      <p:sp>
        <p:nvSpPr>
          <p:cNvPr id="33" name="矩形 32"/>
          <p:cNvSpPr/>
          <p:nvPr/>
        </p:nvSpPr>
        <p:spPr>
          <a:xfrm>
            <a:off x="3111243" y="4535689"/>
            <a:ext cx="6690783" cy="1561309"/>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文本框 33"/>
          <p:cNvSpPr txBox="1"/>
          <p:nvPr/>
        </p:nvSpPr>
        <p:spPr>
          <a:xfrm>
            <a:off x="3412160" y="4931622"/>
            <a:ext cx="6088948" cy="646331"/>
          </a:xfrm>
          <a:prstGeom prst="rect">
            <a:avLst/>
          </a:prstGeom>
          <a:noFill/>
        </p:spPr>
        <p:txBody>
          <a:bodyPr wrap="square" rtlCol="0">
            <a:spAutoFit/>
          </a:bodyPr>
          <a:lstStyle/>
          <a:p>
            <a:pPr algn="ctr"/>
            <a:r>
              <a:rPr kumimoji="1" lang="en-US" altLang="zh-CN" sz="3600" b="1" dirty="0" smtClean="0">
                <a:solidFill>
                  <a:schemeClr val="bg1"/>
                </a:solidFill>
                <a:latin typeface="微软雅黑" panose="020B0503020204020204" pitchFamily="34" charset="-122"/>
                <a:ea typeface="微软雅黑" panose="020B0503020204020204" pitchFamily="34" charset="-122"/>
                <a:cs typeface="Microsoft Himalaya" panose="01010100010101010101" pitchFamily="2" charset="0"/>
              </a:rPr>
              <a:t>Proposal-free</a:t>
            </a:r>
            <a:endParaRPr kumimoji="1" lang="zh-CN" altLang="en-US" sz="3600" b="1" dirty="0">
              <a:solidFill>
                <a:schemeClr val="bg1"/>
              </a:solidFill>
              <a:latin typeface="微软雅黑" panose="020B0503020204020204" pitchFamily="34" charset="-122"/>
              <a:ea typeface="微软雅黑" panose="020B0503020204020204" pitchFamily="34" charset="-122"/>
              <a:cs typeface="Microsoft Himalaya" panose="01010100010101010101" pitchFamily="2" charset="0"/>
            </a:endParaRPr>
          </a:p>
        </p:txBody>
      </p:sp>
      <p:cxnSp>
        <p:nvCxnSpPr>
          <p:cNvPr id="35" name="直接连接符 34"/>
          <p:cNvCxnSpPr/>
          <p:nvPr/>
        </p:nvCxnSpPr>
        <p:spPr>
          <a:xfrm flipH="1">
            <a:off x="2225220" y="854024"/>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78173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7" grpId="0"/>
      <p:bldP spid="23" grpId="0"/>
      <p:bldP spid="24" grpId="0"/>
      <p:bldP spid="30" grpId="0" animBg="1"/>
      <p:bldP spid="31" grpId="0"/>
      <p:bldP spid="33" grpId="0" animBg="1"/>
      <p:bldP spid="3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8"/>
          <p:cNvSpPr txBox="1"/>
          <p:nvPr/>
        </p:nvSpPr>
        <p:spPr>
          <a:xfrm>
            <a:off x="1987436" y="1211396"/>
            <a:ext cx="3238614"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50000"/>
                    <a:lumOff val="50000"/>
                  </a:schemeClr>
                </a:solidFill>
                <a:latin typeface="Microsoft YaHei" charset="0"/>
                <a:ea typeface="Microsoft YaHei" charset="0"/>
                <a:cs typeface="Microsoft YaHei" charset="0"/>
              </a:rPr>
              <a:t>1.1 </a:t>
            </a:r>
            <a:r>
              <a:rPr lang="en-US" altLang="zh-CN" b="1" dirty="0" smtClean="0">
                <a:solidFill>
                  <a:schemeClr val="tx1">
                    <a:lumMod val="50000"/>
                    <a:lumOff val="50000"/>
                  </a:schemeClr>
                </a:solidFill>
                <a:latin typeface="Microsoft YaHei" charset="0"/>
                <a:ea typeface="Microsoft YaHei" charset="0"/>
                <a:cs typeface="Microsoft YaHei" charset="0"/>
              </a:rPr>
              <a:t>region proposal-based</a:t>
            </a:r>
            <a:endParaRPr lang="en-US" altLang="zh-CN" b="1" dirty="0">
              <a:solidFill>
                <a:schemeClr val="tx1">
                  <a:lumMod val="50000"/>
                  <a:lumOff val="50000"/>
                </a:schemeClr>
              </a:solidFill>
              <a:latin typeface="Microsoft YaHei" charset="0"/>
              <a:ea typeface="Microsoft YaHei" charset="0"/>
              <a:cs typeface="Microsoft YaHei" charset="0"/>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456" y="2023926"/>
            <a:ext cx="5732018" cy="3362325"/>
          </a:xfrm>
          <a:prstGeom prst="rect">
            <a:avLst/>
          </a:prstGeom>
        </p:spPr>
      </p:pic>
      <p:sp>
        <p:nvSpPr>
          <p:cNvPr id="20" name="文本框 8"/>
          <p:cNvSpPr txBox="1"/>
          <p:nvPr/>
        </p:nvSpPr>
        <p:spPr>
          <a:xfrm>
            <a:off x="1174636" y="5652720"/>
            <a:ext cx="4864214" cy="8125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A </a:t>
            </a:r>
            <a:r>
              <a:rPr lang="en-US" altLang="zh-CN" dirty="0">
                <a:solidFill>
                  <a:schemeClr val="tx1">
                    <a:lumMod val="50000"/>
                    <a:lumOff val="50000"/>
                  </a:schemeClr>
                </a:solidFill>
                <a:latin typeface="Microsoft YaHei" charset="0"/>
                <a:ea typeface="Microsoft YaHei" charset="0"/>
                <a:cs typeface="Microsoft YaHei" charset="0"/>
              </a:rPr>
              <a:t>set of </a:t>
            </a:r>
            <a:r>
              <a:rPr lang="en-US" altLang="zh-CN" dirty="0" smtClean="0">
                <a:solidFill>
                  <a:schemeClr val="tx1">
                    <a:lumMod val="50000"/>
                    <a:lumOff val="50000"/>
                  </a:schemeClr>
                </a:solidFill>
                <a:latin typeface="Microsoft YaHei" charset="0"/>
                <a:ea typeface="Microsoft YaHei" charset="0"/>
                <a:cs typeface="Microsoft YaHei" charset="0"/>
              </a:rPr>
              <a:t>rectangular object proposals</a:t>
            </a:r>
          </a:p>
          <a:p>
            <a:pPr algn="ct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(Faster R-CNN)</a:t>
            </a:r>
            <a:endParaRPr lang="en-US" altLang="zh-CN" dirty="0">
              <a:solidFill>
                <a:schemeClr val="tx1">
                  <a:lumMod val="50000"/>
                  <a:lumOff val="50000"/>
                </a:schemeClr>
              </a:solidFill>
              <a:latin typeface="Microsoft YaHei" charset="0"/>
              <a:ea typeface="Microsoft YaHei" charset="0"/>
              <a:cs typeface="Microsoft YaHei" charset="0"/>
            </a:endParaRPr>
          </a:p>
        </p:txBody>
      </p:sp>
      <p:sp>
        <p:nvSpPr>
          <p:cNvPr id="8" name="矩形 7"/>
          <p:cNvSpPr/>
          <p:nvPr/>
        </p:nvSpPr>
        <p:spPr>
          <a:xfrm>
            <a:off x="5054600" y="1892300"/>
            <a:ext cx="1371600" cy="3493951"/>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4"/>
          <a:stretch>
            <a:fillRect/>
          </a:stretch>
        </p:blipFill>
        <p:spPr>
          <a:xfrm>
            <a:off x="6891365" y="2303347"/>
            <a:ext cx="4954083" cy="3089979"/>
          </a:xfrm>
          <a:prstGeom prst="rect">
            <a:avLst/>
          </a:prstGeom>
        </p:spPr>
      </p:pic>
      <p:cxnSp>
        <p:nvCxnSpPr>
          <p:cNvPr id="26" name="直接连接符 25"/>
          <p:cNvCxnSpPr/>
          <p:nvPr/>
        </p:nvCxnSpPr>
        <p:spPr>
          <a:xfrm>
            <a:off x="6596741" y="1211396"/>
            <a:ext cx="0" cy="5253854"/>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sp>
        <p:nvSpPr>
          <p:cNvPr id="27" name="文本框 8"/>
          <p:cNvSpPr txBox="1"/>
          <p:nvPr/>
        </p:nvSpPr>
        <p:spPr>
          <a:xfrm>
            <a:off x="7869749" y="1198824"/>
            <a:ext cx="2997314"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1.2 </a:t>
            </a:r>
            <a:r>
              <a:rPr lang="en-US" altLang="zh-CN" b="1" dirty="0">
                <a:solidFill>
                  <a:schemeClr val="tx1">
                    <a:lumMod val="50000"/>
                    <a:lumOff val="50000"/>
                  </a:schemeClr>
                </a:solidFill>
                <a:latin typeface="Microsoft YaHei" charset="0"/>
                <a:ea typeface="Microsoft YaHei" charset="0"/>
                <a:cs typeface="Microsoft YaHei" charset="0"/>
              </a:rPr>
              <a:t>region </a:t>
            </a:r>
            <a:r>
              <a:rPr lang="en-US" altLang="zh-CN" b="1" dirty="0" smtClean="0">
                <a:solidFill>
                  <a:schemeClr val="tx1">
                    <a:lumMod val="50000"/>
                    <a:lumOff val="50000"/>
                  </a:schemeClr>
                </a:solidFill>
                <a:latin typeface="Microsoft YaHei" charset="0"/>
                <a:ea typeface="Microsoft YaHei" charset="0"/>
                <a:cs typeface="Microsoft YaHei" charset="0"/>
              </a:rPr>
              <a:t>proposal-free</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28" name="文本框 8"/>
          <p:cNvSpPr txBox="1"/>
          <p:nvPr/>
        </p:nvSpPr>
        <p:spPr>
          <a:xfrm>
            <a:off x="6936299" y="5652720"/>
            <a:ext cx="4864214" cy="777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altLang="zh-CN" dirty="0">
                <a:solidFill>
                  <a:schemeClr val="tx1">
                    <a:lumMod val="50000"/>
                    <a:lumOff val="50000"/>
                  </a:schemeClr>
                </a:solidFill>
                <a:latin typeface="Microsoft YaHei" charset="0"/>
                <a:ea typeface="Microsoft YaHei" charset="0"/>
                <a:cs typeface="Microsoft YaHei" charset="0"/>
              </a:rPr>
              <a:t>A single convolutional network </a:t>
            </a:r>
            <a:r>
              <a:rPr lang="en-US" altLang="zh-CN" dirty="0" smtClean="0">
                <a:solidFill>
                  <a:schemeClr val="tx1">
                    <a:lumMod val="50000"/>
                    <a:lumOff val="50000"/>
                  </a:schemeClr>
                </a:solidFill>
                <a:latin typeface="Microsoft YaHei" charset="0"/>
                <a:ea typeface="Microsoft YaHei" charset="0"/>
                <a:cs typeface="Microsoft YaHei" charset="0"/>
              </a:rPr>
              <a:t>for bounding </a:t>
            </a:r>
            <a:r>
              <a:rPr lang="en-US" altLang="zh-CN" dirty="0">
                <a:solidFill>
                  <a:schemeClr val="tx1">
                    <a:lumMod val="50000"/>
                    <a:lumOff val="50000"/>
                  </a:schemeClr>
                </a:solidFill>
                <a:latin typeface="Microsoft YaHei" charset="0"/>
                <a:ea typeface="Microsoft YaHei" charset="0"/>
                <a:cs typeface="Microsoft YaHei" charset="0"/>
              </a:rPr>
              <a:t>boxes and class </a:t>
            </a:r>
            <a:r>
              <a:rPr lang="en-US" altLang="zh-CN" dirty="0" smtClean="0">
                <a:solidFill>
                  <a:schemeClr val="tx1">
                    <a:lumMod val="50000"/>
                    <a:lumOff val="50000"/>
                  </a:schemeClr>
                </a:solidFill>
                <a:latin typeface="Microsoft YaHei" charset="0"/>
                <a:ea typeface="Microsoft YaHei" charset="0"/>
                <a:cs typeface="Microsoft YaHei" charset="0"/>
              </a:rPr>
              <a:t>probabilities.</a:t>
            </a:r>
            <a:endParaRPr lang="en-US" altLang="zh-CN" dirty="0">
              <a:solidFill>
                <a:schemeClr val="tx1">
                  <a:lumMod val="50000"/>
                  <a:lumOff val="50000"/>
                </a:schemeClr>
              </a:solidFill>
              <a:latin typeface="Microsoft YaHei" charset="0"/>
              <a:ea typeface="Microsoft YaHei" charset="0"/>
              <a:cs typeface="Microsoft YaHei" charset="0"/>
            </a:endParaRPr>
          </a:p>
        </p:txBody>
      </p:sp>
      <p:cxnSp>
        <p:nvCxnSpPr>
          <p:cNvPr id="29" name="直接连接符 28"/>
          <p:cNvCxnSpPr/>
          <p:nvPr/>
        </p:nvCxnSpPr>
        <p:spPr>
          <a:xfrm flipH="1">
            <a:off x="2225220" y="854024"/>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36" name="文本占位符 1"/>
          <p:cNvSpPr>
            <a:spLocks noGrp="1"/>
          </p:cNvSpPr>
          <p:nvPr>
            <p:ph type="body" sz="quarter" idx="10"/>
          </p:nvPr>
        </p:nvSpPr>
        <p:spPr>
          <a:xfrm>
            <a:off x="2229484" y="316028"/>
            <a:ext cx="7402831" cy="453278"/>
          </a:xfrm>
        </p:spPr>
        <p:txBody>
          <a:bodyPr/>
          <a:lstStyle/>
          <a:p>
            <a:r>
              <a:rPr lang="en-US" altLang="zh-CN" sz="3200" dirty="0" smtClean="0">
                <a:solidFill>
                  <a:schemeClr val="tx1">
                    <a:lumMod val="50000"/>
                    <a:lumOff val="50000"/>
                  </a:schemeClr>
                </a:solidFill>
              </a:rPr>
              <a:t>1.Representative detection method</a:t>
            </a:r>
            <a:endParaRPr lang="zh-CN" altLang="en-US" sz="3200" dirty="0">
              <a:solidFill>
                <a:schemeClr val="tx1">
                  <a:lumMod val="50000"/>
                  <a:lumOff val="50000"/>
                </a:schemeClr>
              </a:solidFill>
            </a:endParaRPr>
          </a:p>
        </p:txBody>
      </p:sp>
    </p:spTree>
    <p:extLst>
      <p:ext uri="{BB962C8B-B14F-4D97-AF65-F5344CB8AC3E}">
        <p14:creationId xmlns:p14="http://schemas.microsoft.com/office/powerpoint/2010/main" val="36899923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8" grpId="0" animBg="1"/>
      <p:bldP spid="27" grpId="0"/>
      <p:bldP spid="2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8"/>
          <p:cNvSpPr txBox="1"/>
          <p:nvPr/>
        </p:nvSpPr>
        <p:spPr>
          <a:xfrm>
            <a:off x="1964249" y="972608"/>
            <a:ext cx="2997314"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1.3 Limitations</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28" name="文本框 8"/>
          <p:cNvSpPr txBox="1"/>
          <p:nvPr/>
        </p:nvSpPr>
        <p:spPr>
          <a:xfrm>
            <a:off x="2565400" y="1472232"/>
            <a:ext cx="4736577"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Use pre-trained backbone network</a:t>
            </a:r>
            <a:endParaRPr lang="en-US" altLang="zh-CN" b="1" dirty="0">
              <a:solidFill>
                <a:schemeClr val="tx1">
                  <a:lumMod val="50000"/>
                  <a:lumOff val="50000"/>
                </a:schemeClr>
              </a:solidFill>
              <a:latin typeface="Microsoft YaHei" charset="0"/>
              <a:ea typeface="Microsoft YaHei" charset="0"/>
              <a:cs typeface="Microsoft YaHei" charset="0"/>
            </a:endParaRPr>
          </a:p>
        </p:txBody>
      </p:sp>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7402831" cy="453278"/>
          </a:xfrm>
        </p:spPr>
        <p:txBody>
          <a:bodyPr/>
          <a:lstStyle/>
          <a:p>
            <a:r>
              <a:rPr lang="en-US" altLang="zh-CN" sz="3200" dirty="0" smtClean="0">
                <a:solidFill>
                  <a:schemeClr val="tx1">
                    <a:lumMod val="50000"/>
                    <a:lumOff val="50000"/>
                  </a:schemeClr>
                </a:solidFill>
              </a:rPr>
              <a:t>1.Representative detection method</a:t>
            </a:r>
            <a:endParaRPr lang="zh-CN" altLang="en-US" sz="3200" dirty="0">
              <a:solidFill>
                <a:schemeClr val="tx1">
                  <a:lumMod val="50000"/>
                  <a:lumOff val="50000"/>
                </a:schemeClr>
              </a:solidFill>
            </a:endParaRPr>
          </a:p>
        </p:txBody>
      </p:sp>
      <p:sp>
        <p:nvSpPr>
          <p:cNvPr id="19" name="文本框 8"/>
          <p:cNvSpPr txBox="1"/>
          <p:nvPr/>
        </p:nvSpPr>
        <p:spPr>
          <a:xfrm>
            <a:off x="3914888" y="1943328"/>
            <a:ext cx="3620023"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R-CNN</a:t>
            </a:r>
            <a:r>
              <a:rPr lang="zh-CN" altLang="en-US" dirty="0" smtClean="0">
                <a:solidFill>
                  <a:schemeClr val="tx1">
                    <a:lumMod val="50000"/>
                    <a:lumOff val="50000"/>
                  </a:schemeClr>
                </a:solidFill>
                <a:latin typeface="Microsoft YaHei" charset="0"/>
                <a:ea typeface="Microsoft YaHei" charset="0"/>
                <a:cs typeface="Microsoft YaHei" charset="0"/>
              </a:rPr>
              <a:t>：</a:t>
            </a:r>
            <a:r>
              <a:rPr lang="en-US" altLang="zh-CN" dirty="0">
                <a:solidFill>
                  <a:schemeClr val="tx1">
                    <a:lumMod val="50000"/>
                    <a:lumOff val="50000"/>
                  </a:schemeClr>
                </a:solidFill>
                <a:latin typeface="Microsoft YaHei" charset="0"/>
                <a:ea typeface="Microsoft YaHei" charset="0"/>
                <a:cs typeface="Microsoft YaHei" charset="0"/>
              </a:rPr>
              <a:t>CNN + ImageNet</a:t>
            </a:r>
          </a:p>
        </p:txBody>
      </p:sp>
      <p:sp>
        <p:nvSpPr>
          <p:cNvPr id="21" name="文本框 8"/>
          <p:cNvSpPr txBox="1"/>
          <p:nvPr/>
        </p:nvSpPr>
        <p:spPr>
          <a:xfrm>
            <a:off x="3914888" y="2517538"/>
            <a:ext cx="4437902"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Faster R-CNN</a:t>
            </a:r>
            <a:r>
              <a:rPr lang="zh-CN" altLang="en-US" dirty="0" smtClean="0">
                <a:solidFill>
                  <a:schemeClr val="tx1">
                    <a:lumMod val="50000"/>
                    <a:lumOff val="50000"/>
                  </a:schemeClr>
                </a:solidFill>
                <a:latin typeface="Microsoft YaHei" charset="0"/>
                <a:ea typeface="Microsoft YaHei" charset="0"/>
                <a:cs typeface="Microsoft YaHei" charset="0"/>
              </a:rPr>
              <a:t>：</a:t>
            </a:r>
            <a:r>
              <a:rPr lang="en-US" altLang="zh-CN" dirty="0" smtClean="0">
                <a:solidFill>
                  <a:schemeClr val="tx1">
                    <a:lumMod val="50000"/>
                    <a:lumOff val="50000"/>
                  </a:schemeClr>
                </a:solidFill>
                <a:latin typeface="Microsoft YaHei" charset="0"/>
                <a:ea typeface="Microsoft YaHei" charset="0"/>
                <a:cs typeface="Microsoft YaHei" charset="0"/>
              </a:rPr>
              <a:t>ZF/VGG </a:t>
            </a:r>
            <a:r>
              <a:rPr lang="en-US" altLang="zh-CN" dirty="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ImageNet</a:t>
            </a:r>
            <a:endParaRPr lang="en-US" altLang="zh-CN" dirty="0">
              <a:solidFill>
                <a:schemeClr val="tx1">
                  <a:lumMod val="50000"/>
                  <a:lumOff val="50000"/>
                </a:schemeClr>
              </a:solidFill>
              <a:latin typeface="Microsoft YaHei" charset="0"/>
              <a:ea typeface="Microsoft YaHei" charset="0"/>
              <a:cs typeface="Microsoft YaHei" charset="0"/>
            </a:endParaRPr>
          </a:p>
        </p:txBody>
      </p:sp>
      <p:sp>
        <p:nvSpPr>
          <p:cNvPr id="22" name="文本框 8"/>
          <p:cNvSpPr txBox="1"/>
          <p:nvPr/>
        </p:nvSpPr>
        <p:spPr>
          <a:xfrm>
            <a:off x="3914888" y="3062676"/>
            <a:ext cx="4183930"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YOLO</a:t>
            </a:r>
            <a:r>
              <a:rPr lang="zh-CN" altLang="en-US" dirty="0" smtClean="0">
                <a:solidFill>
                  <a:schemeClr val="tx1">
                    <a:lumMod val="50000"/>
                    <a:lumOff val="50000"/>
                  </a:schemeClr>
                </a:solidFill>
                <a:latin typeface="Microsoft YaHei" charset="0"/>
                <a:ea typeface="Microsoft YaHei" charset="0"/>
                <a:cs typeface="Microsoft YaHei" charset="0"/>
              </a:rPr>
              <a:t>：</a:t>
            </a:r>
            <a:r>
              <a:rPr lang="en-US" altLang="zh-CN" dirty="0" smtClean="0">
                <a:solidFill>
                  <a:schemeClr val="tx1">
                    <a:lumMod val="50000"/>
                    <a:lumOff val="50000"/>
                  </a:schemeClr>
                </a:solidFill>
                <a:latin typeface="Microsoft YaHei" charset="0"/>
                <a:ea typeface="Microsoft YaHei" charset="0"/>
                <a:cs typeface="Microsoft YaHei" charset="0"/>
              </a:rPr>
              <a:t>VGG </a:t>
            </a:r>
            <a:r>
              <a:rPr lang="en-US" altLang="zh-CN" dirty="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ImageNet</a:t>
            </a:r>
            <a:endParaRPr lang="en-US" altLang="zh-CN" dirty="0">
              <a:solidFill>
                <a:schemeClr val="tx1">
                  <a:lumMod val="50000"/>
                  <a:lumOff val="50000"/>
                </a:schemeClr>
              </a:solidFill>
              <a:latin typeface="Microsoft YaHei" charset="0"/>
              <a:ea typeface="Microsoft YaHei" charset="0"/>
              <a:cs typeface="Microsoft YaHei" charset="0"/>
            </a:endParaRPr>
          </a:p>
        </p:txBody>
      </p:sp>
      <p:sp>
        <p:nvSpPr>
          <p:cNvPr id="23" name="文本框 8"/>
          <p:cNvSpPr txBox="1"/>
          <p:nvPr/>
        </p:nvSpPr>
        <p:spPr>
          <a:xfrm>
            <a:off x="3914888" y="3596380"/>
            <a:ext cx="4183930"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SSD</a:t>
            </a:r>
            <a:r>
              <a:rPr lang="zh-CN" altLang="en-US" dirty="0" smtClean="0">
                <a:solidFill>
                  <a:schemeClr val="tx1">
                    <a:lumMod val="50000"/>
                    <a:lumOff val="50000"/>
                  </a:schemeClr>
                </a:solidFill>
                <a:latin typeface="Microsoft YaHei" charset="0"/>
                <a:ea typeface="Microsoft YaHei" charset="0"/>
                <a:cs typeface="Microsoft YaHei" charset="0"/>
              </a:rPr>
              <a:t>：</a:t>
            </a:r>
            <a:r>
              <a:rPr lang="en-US" altLang="zh-CN" dirty="0" smtClean="0">
                <a:solidFill>
                  <a:schemeClr val="tx1">
                    <a:lumMod val="50000"/>
                    <a:lumOff val="50000"/>
                  </a:schemeClr>
                </a:solidFill>
                <a:latin typeface="Microsoft YaHei" charset="0"/>
                <a:ea typeface="Microsoft YaHei" charset="0"/>
                <a:cs typeface="Microsoft YaHei" charset="0"/>
              </a:rPr>
              <a:t>VGG </a:t>
            </a:r>
            <a:r>
              <a:rPr lang="en-US" altLang="zh-CN" dirty="0">
                <a:solidFill>
                  <a:schemeClr val="tx1">
                    <a:lumMod val="50000"/>
                    <a:lumOff val="50000"/>
                  </a:schemeClr>
                </a:solidFill>
                <a:latin typeface="Microsoft YaHei" charset="0"/>
                <a:ea typeface="Microsoft YaHei" charset="0"/>
                <a:cs typeface="Microsoft YaHei" charset="0"/>
              </a:rPr>
              <a:t>+ ImageNet</a:t>
            </a:r>
          </a:p>
        </p:txBody>
      </p:sp>
      <p:sp>
        <p:nvSpPr>
          <p:cNvPr id="34" name="文本框 8"/>
          <p:cNvSpPr txBox="1"/>
          <p:nvPr/>
        </p:nvSpPr>
        <p:spPr>
          <a:xfrm>
            <a:off x="2755900" y="4090254"/>
            <a:ext cx="2997314"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Wingdings" panose="05000000000000000000" pitchFamily="2" charset="2"/>
              <a:buChar char="u"/>
            </a:pPr>
            <a:r>
              <a:rPr lang="en-US" altLang="zh-CN" b="1" dirty="0" smtClean="0">
                <a:solidFill>
                  <a:schemeClr val="tx1">
                    <a:lumMod val="50000"/>
                    <a:lumOff val="50000"/>
                  </a:schemeClr>
                </a:solidFill>
                <a:latin typeface="Microsoft YaHei" charset="0"/>
                <a:ea typeface="Microsoft YaHei" charset="0"/>
                <a:cs typeface="Microsoft YaHei" charset="0"/>
              </a:rPr>
              <a:t>Limitations</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35" name="文本框 8"/>
          <p:cNvSpPr txBox="1"/>
          <p:nvPr/>
        </p:nvSpPr>
        <p:spPr>
          <a:xfrm>
            <a:off x="3809476" y="4625246"/>
            <a:ext cx="4229651"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Limited structure design space</a:t>
            </a:r>
            <a:endParaRPr lang="en-US" altLang="zh-CN" dirty="0">
              <a:solidFill>
                <a:schemeClr val="tx1">
                  <a:lumMod val="50000"/>
                  <a:lumOff val="50000"/>
                </a:schemeClr>
              </a:solidFill>
              <a:latin typeface="Microsoft YaHei" charset="0"/>
              <a:ea typeface="Microsoft YaHei" charset="0"/>
              <a:cs typeface="Microsoft YaHei" charset="0"/>
            </a:endParaRPr>
          </a:p>
        </p:txBody>
      </p:sp>
      <p:sp>
        <p:nvSpPr>
          <p:cNvPr id="36" name="文本框 8"/>
          <p:cNvSpPr txBox="1"/>
          <p:nvPr/>
        </p:nvSpPr>
        <p:spPr>
          <a:xfrm>
            <a:off x="3809476" y="5152906"/>
            <a:ext cx="4229651"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Learning bias</a:t>
            </a:r>
            <a:endParaRPr lang="en-US" altLang="zh-CN" dirty="0">
              <a:solidFill>
                <a:schemeClr val="tx1">
                  <a:lumMod val="50000"/>
                  <a:lumOff val="50000"/>
                </a:schemeClr>
              </a:solidFill>
              <a:latin typeface="Microsoft YaHei" charset="0"/>
              <a:ea typeface="Microsoft YaHei" charset="0"/>
              <a:cs typeface="Microsoft YaHei" charset="0"/>
            </a:endParaRPr>
          </a:p>
        </p:txBody>
      </p:sp>
      <p:sp>
        <p:nvSpPr>
          <p:cNvPr id="37" name="文本框 8"/>
          <p:cNvSpPr txBox="1"/>
          <p:nvPr/>
        </p:nvSpPr>
        <p:spPr>
          <a:xfrm>
            <a:off x="3809475" y="5674476"/>
            <a:ext cx="4229651"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en-US" altLang="zh-CN" dirty="0" smtClean="0">
                <a:solidFill>
                  <a:schemeClr val="tx1">
                    <a:lumMod val="50000"/>
                    <a:lumOff val="50000"/>
                  </a:schemeClr>
                </a:solidFill>
                <a:latin typeface="Microsoft YaHei" charset="0"/>
                <a:ea typeface="Microsoft YaHei" charset="0"/>
                <a:cs typeface="Microsoft YaHei" charset="0"/>
              </a:rPr>
              <a:t>Domain mismatch</a:t>
            </a:r>
            <a:endParaRPr lang="en-US" altLang="zh-CN" dirty="0">
              <a:solidFill>
                <a:schemeClr val="tx1">
                  <a:lumMod val="50000"/>
                  <a:lumOff val="50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6947553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19" grpId="0"/>
      <p:bldP spid="21" grpId="0"/>
      <p:bldP spid="22" grpId="0"/>
      <p:bldP spid="23" grpId="0"/>
      <p:bldP spid="34" grpId="0"/>
      <p:bldP spid="35" grpId="0"/>
      <p:bldP spid="36" grpId="0"/>
      <p:bldP spid="3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8"/>
          <p:cNvSpPr txBox="1"/>
          <p:nvPr/>
        </p:nvSpPr>
        <p:spPr>
          <a:xfrm>
            <a:off x="1964249" y="972608"/>
            <a:ext cx="2997314"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1.3 Limitations</a:t>
            </a:r>
            <a:endParaRPr lang="en-US" altLang="zh-CN" b="1" dirty="0">
              <a:solidFill>
                <a:schemeClr val="tx1">
                  <a:lumMod val="50000"/>
                  <a:lumOff val="50000"/>
                </a:schemeClr>
              </a:solidFill>
              <a:latin typeface="Microsoft YaHei" charset="0"/>
              <a:ea typeface="Microsoft YaHei" charset="0"/>
              <a:cs typeface="Microsoft YaHei" charset="0"/>
            </a:endParaRPr>
          </a:p>
        </p:txBody>
      </p:sp>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7402831" cy="453278"/>
          </a:xfrm>
        </p:spPr>
        <p:txBody>
          <a:bodyPr/>
          <a:lstStyle/>
          <a:p>
            <a:r>
              <a:rPr lang="en-US" altLang="zh-CN" sz="3200" dirty="0" smtClean="0">
                <a:solidFill>
                  <a:schemeClr val="tx1">
                    <a:lumMod val="50000"/>
                    <a:lumOff val="50000"/>
                  </a:schemeClr>
                </a:solidFill>
              </a:rPr>
              <a:t>1.Representative detection method</a:t>
            </a:r>
            <a:endParaRPr lang="zh-CN" altLang="en-US" sz="3200" dirty="0">
              <a:solidFill>
                <a:schemeClr val="tx1">
                  <a:lumMod val="50000"/>
                  <a:lumOff val="50000"/>
                </a:schemeClr>
              </a:solidFill>
            </a:endParaRPr>
          </a:p>
        </p:txBody>
      </p:sp>
      <p:sp>
        <p:nvSpPr>
          <p:cNvPr id="35" name="文本框 8"/>
          <p:cNvSpPr txBox="1"/>
          <p:nvPr/>
        </p:nvSpPr>
        <p:spPr>
          <a:xfrm>
            <a:off x="2348976" y="1424054"/>
            <a:ext cx="4229651"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1.3.1 Limited structure design space</a:t>
            </a:r>
            <a:endParaRPr lang="en-US" altLang="zh-CN" dirty="0">
              <a:solidFill>
                <a:schemeClr val="tx1">
                  <a:lumMod val="50000"/>
                  <a:lumOff val="50000"/>
                </a:schemeClr>
              </a:solidFill>
              <a:latin typeface="Microsoft YaHei" charset="0"/>
              <a:ea typeface="Microsoft YaHei" charset="0"/>
              <a:cs typeface="Microsoft YaHei" charset="0"/>
            </a:endParaRPr>
          </a:p>
        </p:txBody>
      </p:sp>
      <p:pic>
        <p:nvPicPr>
          <p:cNvPr id="3" name="图片 2"/>
          <p:cNvPicPr>
            <a:picLocks noChangeAspect="1"/>
          </p:cNvPicPr>
          <p:nvPr/>
        </p:nvPicPr>
        <p:blipFill>
          <a:blip r:embed="rId3"/>
          <a:stretch>
            <a:fillRect/>
          </a:stretch>
        </p:blipFill>
        <p:spPr>
          <a:xfrm>
            <a:off x="1151448" y="2850017"/>
            <a:ext cx="10227751" cy="2421555"/>
          </a:xfrm>
          <a:prstGeom prst="rect">
            <a:avLst/>
          </a:prstGeom>
        </p:spPr>
      </p:pic>
      <p:sp>
        <p:nvSpPr>
          <p:cNvPr id="8" name="矩形 7"/>
          <p:cNvSpPr/>
          <p:nvPr/>
        </p:nvSpPr>
        <p:spPr>
          <a:xfrm>
            <a:off x="7831666" y="2748419"/>
            <a:ext cx="1210734" cy="2636380"/>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7852312" y="2253784"/>
            <a:ext cx="1283224"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rgbClr val="C00000"/>
                </a:solidFill>
                <a:latin typeface="Microsoft YaHei" charset="0"/>
                <a:ea typeface="Microsoft YaHei" charset="0"/>
                <a:cs typeface="Microsoft YaHei" charset="0"/>
              </a:rPr>
              <a:t>6</a:t>
            </a:r>
            <a:r>
              <a:rPr lang="zh-CN" altLang="en-US" dirty="0" smtClean="0">
                <a:solidFill>
                  <a:srgbClr val="C00000"/>
                </a:solidFill>
                <a:latin typeface="Microsoft YaHei" charset="0"/>
                <a:ea typeface="Microsoft YaHei" charset="0"/>
                <a:cs typeface="Microsoft YaHei" charset="0"/>
              </a:rPr>
              <a:t> * </a:t>
            </a:r>
            <a:r>
              <a:rPr lang="en-US" altLang="zh-CN" dirty="0" smtClean="0">
                <a:solidFill>
                  <a:srgbClr val="C00000"/>
                </a:solidFill>
                <a:latin typeface="Microsoft YaHei" charset="0"/>
                <a:ea typeface="Microsoft YaHei" charset="0"/>
                <a:cs typeface="Microsoft YaHei" charset="0"/>
              </a:rPr>
              <a:t>6</a:t>
            </a:r>
            <a:r>
              <a:rPr lang="zh-CN" altLang="en-US" dirty="0" smtClean="0">
                <a:solidFill>
                  <a:srgbClr val="C00000"/>
                </a:solidFill>
                <a:latin typeface="Microsoft YaHei" charset="0"/>
                <a:ea typeface="Microsoft YaHei" charset="0"/>
                <a:cs typeface="Microsoft YaHei" charset="0"/>
              </a:rPr>
              <a:t> *</a:t>
            </a:r>
            <a:r>
              <a:rPr lang="en-US" altLang="zh-CN" dirty="0" smtClean="0">
                <a:solidFill>
                  <a:srgbClr val="C00000"/>
                </a:solidFill>
                <a:latin typeface="Microsoft YaHei" charset="0"/>
                <a:ea typeface="Microsoft YaHei" charset="0"/>
                <a:cs typeface="Microsoft YaHei" charset="0"/>
              </a:rPr>
              <a:t>256</a:t>
            </a:r>
            <a:endParaRPr lang="en-US" altLang="zh-CN" dirty="0">
              <a:solidFill>
                <a:srgbClr val="C00000"/>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2621888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8"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8"/>
          <p:cNvSpPr txBox="1"/>
          <p:nvPr/>
        </p:nvSpPr>
        <p:spPr>
          <a:xfrm>
            <a:off x="1964249" y="972608"/>
            <a:ext cx="2997314"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1.3 Limitations</a:t>
            </a:r>
            <a:endParaRPr lang="en-US" altLang="zh-CN" b="1" dirty="0">
              <a:solidFill>
                <a:schemeClr val="tx1">
                  <a:lumMod val="50000"/>
                  <a:lumOff val="50000"/>
                </a:schemeClr>
              </a:solidFill>
              <a:latin typeface="Microsoft YaHei" charset="0"/>
              <a:ea typeface="Microsoft YaHei" charset="0"/>
              <a:cs typeface="Microsoft YaHei" charset="0"/>
            </a:endParaRPr>
          </a:p>
        </p:txBody>
      </p:sp>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7402831" cy="453278"/>
          </a:xfrm>
        </p:spPr>
        <p:txBody>
          <a:bodyPr/>
          <a:lstStyle/>
          <a:p>
            <a:r>
              <a:rPr lang="en-US" altLang="zh-CN" sz="3200" dirty="0" smtClean="0">
                <a:solidFill>
                  <a:schemeClr val="tx1">
                    <a:lumMod val="50000"/>
                    <a:lumOff val="50000"/>
                  </a:schemeClr>
                </a:solidFill>
              </a:rPr>
              <a:t>1.Representative detection method</a:t>
            </a:r>
            <a:endParaRPr lang="zh-CN" altLang="en-US" sz="3200" dirty="0">
              <a:solidFill>
                <a:schemeClr val="tx1">
                  <a:lumMod val="50000"/>
                  <a:lumOff val="50000"/>
                </a:schemeClr>
              </a:solidFill>
            </a:endParaRPr>
          </a:p>
        </p:txBody>
      </p:sp>
      <p:sp>
        <p:nvSpPr>
          <p:cNvPr id="35" name="文本框 8"/>
          <p:cNvSpPr txBox="1"/>
          <p:nvPr/>
        </p:nvSpPr>
        <p:spPr>
          <a:xfrm>
            <a:off x="2348976" y="1424054"/>
            <a:ext cx="4229651"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1.3.2</a:t>
            </a:r>
            <a:r>
              <a:rPr lang="zh-CN" altLang="en-US" dirty="0" smtClean="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Learning </a:t>
            </a:r>
            <a:r>
              <a:rPr lang="en-US" altLang="zh-CN" dirty="0">
                <a:solidFill>
                  <a:schemeClr val="tx1">
                    <a:lumMod val="50000"/>
                    <a:lumOff val="50000"/>
                  </a:schemeClr>
                </a:solidFill>
                <a:latin typeface="Microsoft YaHei" charset="0"/>
                <a:ea typeface="Microsoft YaHei" charset="0"/>
                <a:cs typeface="Microsoft YaHei" charset="0"/>
              </a:rPr>
              <a:t>bias</a:t>
            </a:r>
          </a:p>
        </p:txBody>
      </p:sp>
      <p:sp>
        <p:nvSpPr>
          <p:cNvPr id="12" name="文本框 8"/>
          <p:cNvSpPr txBox="1"/>
          <p:nvPr/>
        </p:nvSpPr>
        <p:spPr>
          <a:xfrm>
            <a:off x="2680547" y="1948112"/>
            <a:ext cx="4159631" cy="381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1600" dirty="0" smtClean="0">
                <a:solidFill>
                  <a:schemeClr val="tx1">
                    <a:lumMod val="50000"/>
                    <a:lumOff val="50000"/>
                  </a:schemeClr>
                </a:solidFill>
                <a:latin typeface="Microsoft YaHei" charset="0"/>
                <a:ea typeface="Microsoft YaHei" charset="0"/>
                <a:cs typeface="Microsoft YaHei" charset="0"/>
              </a:rPr>
              <a:t>loss </a:t>
            </a:r>
            <a:r>
              <a:rPr lang="en-US" altLang="zh-CN" sz="1600" dirty="0">
                <a:solidFill>
                  <a:schemeClr val="tx1">
                    <a:lumMod val="50000"/>
                    <a:lumOff val="50000"/>
                  </a:schemeClr>
                </a:solidFill>
                <a:latin typeface="Microsoft YaHei" charset="0"/>
                <a:ea typeface="Microsoft YaHei" charset="0"/>
                <a:cs typeface="Microsoft YaHei" charset="0"/>
              </a:rPr>
              <a:t>functions </a:t>
            </a:r>
            <a:endParaRPr lang="zh-CN" altLang="en-US" sz="1400" dirty="0">
              <a:solidFill>
                <a:schemeClr val="tx1">
                  <a:lumMod val="50000"/>
                  <a:lumOff val="50000"/>
                </a:schemeClr>
              </a:solidFill>
              <a:latin typeface="Microsoft YaHei" charset="0"/>
              <a:ea typeface="Microsoft YaHei" charset="0"/>
              <a:cs typeface="Microsoft YaHei" charset="0"/>
            </a:endParaRPr>
          </a:p>
        </p:txBody>
      </p:sp>
      <p:pic>
        <p:nvPicPr>
          <p:cNvPr id="2" name="图片 1"/>
          <p:cNvPicPr>
            <a:picLocks noChangeAspect="1"/>
          </p:cNvPicPr>
          <p:nvPr/>
        </p:nvPicPr>
        <p:blipFill>
          <a:blip r:embed="rId3"/>
          <a:stretch>
            <a:fillRect/>
          </a:stretch>
        </p:blipFill>
        <p:spPr>
          <a:xfrm>
            <a:off x="3545042" y="2777339"/>
            <a:ext cx="7755467" cy="942397"/>
          </a:xfrm>
          <a:prstGeom prst="rect">
            <a:avLst/>
          </a:prstGeom>
        </p:spPr>
      </p:pic>
      <p:sp>
        <p:nvSpPr>
          <p:cNvPr id="13" name="矩形 12"/>
          <p:cNvSpPr/>
          <p:nvPr/>
        </p:nvSpPr>
        <p:spPr>
          <a:xfrm>
            <a:off x="6111345" y="2998494"/>
            <a:ext cx="1268398" cy="397388"/>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8"/>
          <p:cNvSpPr txBox="1"/>
          <p:nvPr/>
        </p:nvSpPr>
        <p:spPr>
          <a:xfrm>
            <a:off x="3336762" y="2525348"/>
            <a:ext cx="5387513" cy="3724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marR="0" lvl="0" indent="-285750" defTabSz="914400" eaLnBrk="1" fontAlgn="auto" latinLnBrk="0" hangingPunct="1">
              <a:lnSpc>
                <a:spcPct val="130000"/>
              </a:lnSpc>
              <a:spcBef>
                <a:spcPts val="0"/>
              </a:spcBef>
              <a:spcAft>
                <a:spcPts val="0"/>
              </a:spcAft>
              <a:buClrTx/>
              <a:buSzTx/>
              <a:buFont typeface="Arial" charset="0"/>
              <a:buNone/>
              <a:tabLst/>
              <a:defRPr/>
            </a:pPr>
            <a:r>
              <a:rPr lang="en-US" altLang="zh-CN" sz="1400" b="1" dirty="0" smtClean="0">
                <a:solidFill>
                  <a:schemeClr val="tx1">
                    <a:lumMod val="50000"/>
                    <a:lumOff val="50000"/>
                  </a:schemeClr>
                </a:solidFill>
                <a:latin typeface="Microsoft YaHei" charset="0"/>
                <a:ea typeface="Microsoft YaHei" charset="0"/>
                <a:cs typeface="Microsoft YaHei" charset="0"/>
              </a:rPr>
              <a:t>Loss</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function</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for</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classification</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a:t>
            </a:r>
            <a:r>
              <a:rPr lang="en-US" altLang="zh-CN" sz="1400" b="1" dirty="0" smtClean="0">
                <a:solidFill>
                  <a:srgbClr val="C00000"/>
                </a:solidFill>
                <a:latin typeface="Microsoft YaHei" charset="0"/>
                <a:ea typeface="Microsoft YaHei" charset="0"/>
                <a:cs typeface="Microsoft YaHei" charset="0"/>
              </a:rPr>
              <a:t>in</a:t>
            </a:r>
            <a:r>
              <a:rPr lang="zh-CN" altLang="en-US" sz="1400" b="1" dirty="0" smtClean="0">
                <a:solidFill>
                  <a:srgbClr val="C00000"/>
                </a:solidFill>
                <a:latin typeface="Microsoft YaHei" charset="0"/>
                <a:ea typeface="Microsoft YaHei" charset="0"/>
                <a:cs typeface="Microsoft YaHei" charset="0"/>
              </a:rPr>
              <a:t> </a:t>
            </a:r>
            <a:r>
              <a:rPr lang="en-US" altLang="zh-CN" sz="1400" b="1" dirty="0" smtClean="0">
                <a:solidFill>
                  <a:srgbClr val="C00000"/>
                </a:solidFill>
                <a:latin typeface="Microsoft YaHei" charset="0"/>
                <a:ea typeface="Microsoft YaHei" charset="0"/>
                <a:cs typeface="Microsoft YaHei" charset="0"/>
              </a:rPr>
              <a:t>pre-trained</a:t>
            </a:r>
            <a:r>
              <a:rPr lang="zh-CN" altLang="en-US" sz="1400" b="1" dirty="0" smtClean="0">
                <a:solidFill>
                  <a:srgbClr val="C00000"/>
                </a:solidFill>
                <a:latin typeface="Microsoft YaHei" charset="0"/>
                <a:ea typeface="Microsoft YaHei" charset="0"/>
                <a:cs typeface="Microsoft YaHei" charset="0"/>
              </a:rPr>
              <a:t> </a:t>
            </a:r>
            <a:r>
              <a:rPr lang="en-US" altLang="zh-CN" sz="1400" b="1" dirty="0" smtClean="0">
                <a:solidFill>
                  <a:srgbClr val="C00000"/>
                </a:solidFill>
                <a:latin typeface="Microsoft YaHei" charset="0"/>
                <a:ea typeface="Microsoft YaHei" charset="0"/>
                <a:cs typeface="Microsoft YaHei" charset="0"/>
              </a:rPr>
              <a:t>model</a:t>
            </a:r>
            <a:r>
              <a:rPr lang="en-US" altLang="zh-CN" sz="1400" b="1" dirty="0" smtClean="0">
                <a:solidFill>
                  <a:schemeClr val="tx1">
                    <a:lumMod val="50000"/>
                    <a:lumOff val="50000"/>
                  </a:schemeClr>
                </a:solidFill>
                <a:latin typeface="Microsoft YaHei" charset="0"/>
                <a:ea typeface="Microsoft YaHei" charset="0"/>
                <a:cs typeface="Microsoft YaHei" charset="0"/>
              </a:rPr>
              <a:t>)</a:t>
            </a:r>
            <a:endParaRPr lang="zh-CN" altLang="en-US" sz="1400" b="1" dirty="0">
              <a:solidFill>
                <a:schemeClr val="tx1">
                  <a:lumMod val="50000"/>
                  <a:lumOff val="50000"/>
                </a:schemeClr>
              </a:solidFill>
              <a:latin typeface="Microsoft YaHei" charset="0"/>
              <a:ea typeface="Microsoft YaHei" charset="0"/>
              <a:cs typeface="Microsoft YaHei" charset="0"/>
            </a:endParaRPr>
          </a:p>
        </p:txBody>
      </p:sp>
      <p:sp>
        <p:nvSpPr>
          <p:cNvPr id="16" name="文本框 8"/>
          <p:cNvSpPr txBox="1"/>
          <p:nvPr/>
        </p:nvSpPr>
        <p:spPr>
          <a:xfrm>
            <a:off x="3336763" y="3505857"/>
            <a:ext cx="5762267" cy="3724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lvl="0" indent="-285750">
              <a:lnSpc>
                <a:spcPct val="130000"/>
              </a:lnSpc>
            </a:pPr>
            <a:r>
              <a:rPr lang="en-US" altLang="zh-CN" sz="1400" b="1" dirty="0" smtClean="0">
                <a:solidFill>
                  <a:schemeClr val="tx1">
                    <a:lumMod val="50000"/>
                    <a:lumOff val="50000"/>
                  </a:schemeClr>
                </a:solidFill>
                <a:latin typeface="Microsoft YaHei" charset="0"/>
                <a:ea typeface="Microsoft YaHei" charset="0"/>
                <a:cs typeface="Microsoft YaHei" charset="0"/>
              </a:rPr>
              <a:t>Loss</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function</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for</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classification</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regression</a:t>
            </a:r>
            <a:r>
              <a:rPr lang="zh-CN" altLang="en-US" sz="1400" b="1" dirty="0" smtClean="0">
                <a:solidFill>
                  <a:schemeClr val="tx1">
                    <a:lumMod val="50000"/>
                    <a:lumOff val="50000"/>
                  </a:schemeClr>
                </a:solidFill>
                <a:latin typeface="Microsoft YaHei" charset="0"/>
                <a:ea typeface="Microsoft YaHei" charset="0"/>
                <a:cs typeface="Microsoft YaHei" charset="0"/>
              </a:rPr>
              <a:t> </a:t>
            </a:r>
            <a:r>
              <a:rPr lang="en-US" altLang="zh-CN" sz="1400" b="1" dirty="0" smtClean="0">
                <a:solidFill>
                  <a:schemeClr val="tx1">
                    <a:lumMod val="50000"/>
                    <a:lumOff val="50000"/>
                  </a:schemeClr>
                </a:solidFill>
                <a:latin typeface="Microsoft YaHei" charset="0"/>
                <a:ea typeface="Microsoft YaHei" charset="0"/>
                <a:cs typeface="Microsoft YaHei" charset="0"/>
              </a:rPr>
              <a:t>(</a:t>
            </a:r>
            <a:r>
              <a:rPr lang="en-US" altLang="zh-CN" sz="1400" b="1" dirty="0" smtClean="0">
                <a:solidFill>
                  <a:srgbClr val="C00000"/>
                </a:solidFill>
                <a:latin typeface="Microsoft YaHei" charset="0"/>
                <a:ea typeface="Microsoft YaHei" charset="0"/>
                <a:cs typeface="Microsoft YaHei" charset="0"/>
              </a:rPr>
              <a:t>in</a:t>
            </a:r>
            <a:r>
              <a:rPr lang="zh-CN" altLang="en-US" sz="1400" b="1" dirty="0" smtClean="0">
                <a:solidFill>
                  <a:srgbClr val="C00000"/>
                </a:solidFill>
                <a:latin typeface="Microsoft YaHei" charset="0"/>
                <a:ea typeface="Microsoft YaHei" charset="0"/>
                <a:cs typeface="Microsoft YaHei" charset="0"/>
              </a:rPr>
              <a:t> </a:t>
            </a:r>
            <a:r>
              <a:rPr lang="en-US" altLang="zh-CN" sz="1400" b="1" dirty="0">
                <a:solidFill>
                  <a:srgbClr val="C00000"/>
                </a:solidFill>
                <a:latin typeface="Microsoft YaHei" charset="0"/>
                <a:ea typeface="Microsoft YaHei" charset="0"/>
                <a:cs typeface="Microsoft YaHei" charset="0"/>
              </a:rPr>
              <a:t>F</a:t>
            </a:r>
            <a:r>
              <a:rPr lang="en-US" altLang="zh-CN" sz="1400" b="1" dirty="0" smtClean="0">
                <a:solidFill>
                  <a:srgbClr val="C00000"/>
                </a:solidFill>
                <a:latin typeface="Microsoft YaHei" charset="0"/>
                <a:ea typeface="Microsoft YaHei" charset="0"/>
                <a:cs typeface="Microsoft YaHei" charset="0"/>
              </a:rPr>
              <a:t>aster</a:t>
            </a:r>
            <a:r>
              <a:rPr lang="zh-CN" altLang="en-US" sz="1400" b="1" dirty="0" smtClean="0">
                <a:solidFill>
                  <a:srgbClr val="C00000"/>
                </a:solidFill>
                <a:latin typeface="Microsoft YaHei" charset="0"/>
                <a:ea typeface="Microsoft YaHei" charset="0"/>
                <a:cs typeface="Microsoft YaHei" charset="0"/>
              </a:rPr>
              <a:t> </a:t>
            </a:r>
            <a:r>
              <a:rPr lang="en-US" altLang="zh-CN" sz="1400" b="1" dirty="0" smtClean="0">
                <a:solidFill>
                  <a:srgbClr val="C00000"/>
                </a:solidFill>
                <a:latin typeface="Microsoft YaHei" charset="0"/>
                <a:ea typeface="Microsoft YaHei" charset="0"/>
                <a:cs typeface="Microsoft YaHei" charset="0"/>
              </a:rPr>
              <a:t>R-CNN</a:t>
            </a:r>
            <a:r>
              <a:rPr lang="en-US" altLang="zh-CN" sz="1400" b="1" dirty="0" smtClean="0">
                <a:solidFill>
                  <a:schemeClr val="tx1">
                    <a:lumMod val="50000"/>
                    <a:lumOff val="50000"/>
                  </a:schemeClr>
                </a:solidFill>
                <a:latin typeface="Microsoft YaHei" charset="0"/>
                <a:ea typeface="Microsoft YaHei" charset="0"/>
                <a:cs typeface="Microsoft YaHei" charset="0"/>
              </a:rPr>
              <a:t>)</a:t>
            </a:r>
            <a:endParaRPr lang="zh-CN" altLang="en-US" sz="1400" b="1" dirty="0">
              <a:solidFill>
                <a:schemeClr val="tx1">
                  <a:lumMod val="50000"/>
                  <a:lumOff val="50000"/>
                </a:schemeClr>
              </a:solidFill>
              <a:latin typeface="Microsoft YaHei" charset="0"/>
              <a:ea typeface="Microsoft YaHei" charset="0"/>
              <a:cs typeface="Microsoft YaHei" charset="0"/>
            </a:endParaRPr>
          </a:p>
        </p:txBody>
      </p:sp>
      <p:pic>
        <p:nvPicPr>
          <p:cNvPr id="4" name="图片 3"/>
          <p:cNvPicPr>
            <a:picLocks noChangeAspect="1"/>
          </p:cNvPicPr>
          <p:nvPr/>
        </p:nvPicPr>
        <p:blipFill>
          <a:blip r:embed="rId4"/>
          <a:stretch>
            <a:fillRect/>
          </a:stretch>
        </p:blipFill>
        <p:spPr>
          <a:xfrm>
            <a:off x="3575022" y="3983351"/>
            <a:ext cx="7442748" cy="587772"/>
          </a:xfrm>
          <a:prstGeom prst="rect">
            <a:avLst/>
          </a:prstGeom>
        </p:spPr>
      </p:pic>
      <p:sp>
        <p:nvSpPr>
          <p:cNvPr id="17" name="矩形 16"/>
          <p:cNvSpPr/>
          <p:nvPr/>
        </p:nvSpPr>
        <p:spPr>
          <a:xfrm>
            <a:off x="5572963" y="3946707"/>
            <a:ext cx="2191942" cy="602192"/>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8092544" y="3976141"/>
            <a:ext cx="2925225" cy="594982"/>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8"/>
          <p:cNvSpPr txBox="1"/>
          <p:nvPr/>
        </p:nvSpPr>
        <p:spPr>
          <a:xfrm>
            <a:off x="6072895" y="4571123"/>
            <a:ext cx="1345298" cy="3724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marR="0" lvl="0" indent="-285750" defTabSz="914400" eaLnBrk="1" fontAlgn="auto" latinLnBrk="0" hangingPunct="1">
              <a:lnSpc>
                <a:spcPct val="130000"/>
              </a:lnSpc>
              <a:spcBef>
                <a:spcPts val="0"/>
              </a:spcBef>
              <a:spcAft>
                <a:spcPts val="0"/>
              </a:spcAft>
              <a:buClrTx/>
              <a:buSzTx/>
              <a:buFont typeface="Arial" charset="0"/>
              <a:buNone/>
              <a:tabLst/>
              <a:defRPr/>
            </a:pPr>
            <a:r>
              <a:rPr lang="en-US" altLang="zh-CN" sz="1400" dirty="0" smtClean="0">
                <a:solidFill>
                  <a:schemeClr val="tx1">
                    <a:lumMod val="50000"/>
                    <a:lumOff val="50000"/>
                  </a:schemeClr>
                </a:solidFill>
                <a:latin typeface="Microsoft YaHei" charset="0"/>
                <a:ea typeface="Microsoft YaHei" charset="0"/>
                <a:cs typeface="Microsoft YaHei" charset="0"/>
              </a:rPr>
              <a:t>classification</a:t>
            </a:r>
            <a:endParaRPr lang="zh-CN" altLang="en-US" sz="1400" dirty="0">
              <a:solidFill>
                <a:schemeClr val="tx1">
                  <a:lumMod val="50000"/>
                  <a:lumOff val="50000"/>
                </a:schemeClr>
              </a:solidFill>
              <a:latin typeface="Microsoft YaHei" charset="0"/>
              <a:ea typeface="Microsoft YaHei" charset="0"/>
              <a:cs typeface="Microsoft YaHei" charset="0"/>
            </a:endParaRPr>
          </a:p>
        </p:txBody>
      </p:sp>
      <p:sp>
        <p:nvSpPr>
          <p:cNvPr id="21" name="文本框 8"/>
          <p:cNvSpPr txBox="1"/>
          <p:nvPr/>
        </p:nvSpPr>
        <p:spPr>
          <a:xfrm>
            <a:off x="8882507" y="4547843"/>
            <a:ext cx="1775500" cy="3724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marR="0" lvl="0" indent="-285750" defTabSz="914400" eaLnBrk="1" fontAlgn="auto" latinLnBrk="0" hangingPunct="1">
              <a:lnSpc>
                <a:spcPct val="130000"/>
              </a:lnSpc>
              <a:spcBef>
                <a:spcPts val="0"/>
              </a:spcBef>
              <a:spcAft>
                <a:spcPts val="0"/>
              </a:spcAft>
              <a:buClrTx/>
              <a:buSzTx/>
              <a:buFont typeface="Arial" charset="0"/>
              <a:buNone/>
              <a:tabLst/>
              <a:defRPr/>
            </a:pPr>
            <a:r>
              <a:rPr lang="en-US" altLang="zh-CN" sz="1400" dirty="0" err="1" smtClean="0">
                <a:solidFill>
                  <a:schemeClr val="tx1">
                    <a:lumMod val="50000"/>
                    <a:lumOff val="50000"/>
                  </a:schemeClr>
                </a:solidFill>
                <a:latin typeface="Microsoft YaHei" charset="0"/>
                <a:ea typeface="Microsoft YaHei" charset="0"/>
                <a:cs typeface="Microsoft YaHei" charset="0"/>
              </a:rPr>
              <a:t>Bbox</a:t>
            </a:r>
            <a:r>
              <a:rPr lang="zh-CN" altLang="en-US" sz="1400" dirty="0" smtClean="0">
                <a:solidFill>
                  <a:schemeClr val="tx1">
                    <a:lumMod val="50000"/>
                    <a:lumOff val="50000"/>
                  </a:schemeClr>
                </a:solidFill>
                <a:latin typeface="Microsoft YaHei" charset="0"/>
                <a:ea typeface="Microsoft YaHei" charset="0"/>
                <a:cs typeface="Microsoft YaHei" charset="0"/>
              </a:rPr>
              <a:t> </a:t>
            </a:r>
            <a:r>
              <a:rPr lang="en-US" altLang="zh-CN" sz="1400" dirty="0" smtClean="0">
                <a:solidFill>
                  <a:schemeClr val="tx1">
                    <a:lumMod val="50000"/>
                    <a:lumOff val="50000"/>
                  </a:schemeClr>
                </a:solidFill>
                <a:latin typeface="Microsoft YaHei" charset="0"/>
                <a:ea typeface="Microsoft YaHei" charset="0"/>
                <a:cs typeface="Microsoft YaHei" charset="0"/>
              </a:rPr>
              <a:t>regression</a:t>
            </a:r>
            <a:endParaRPr lang="zh-CN" altLang="en-US" sz="1400" dirty="0">
              <a:solidFill>
                <a:schemeClr val="tx1">
                  <a:lumMod val="50000"/>
                  <a:lumOff val="50000"/>
                </a:schemeClr>
              </a:solidFill>
              <a:latin typeface="Microsoft YaHei" charset="0"/>
              <a:ea typeface="Microsoft YaHei" charset="0"/>
              <a:cs typeface="Microsoft YaHei" charset="0"/>
            </a:endParaRPr>
          </a:p>
        </p:txBody>
      </p:sp>
      <p:sp>
        <p:nvSpPr>
          <p:cNvPr id="22" name="文本框 8"/>
          <p:cNvSpPr txBox="1"/>
          <p:nvPr/>
        </p:nvSpPr>
        <p:spPr>
          <a:xfrm>
            <a:off x="2680547" y="5132780"/>
            <a:ext cx="6943101"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1600" dirty="0">
                <a:solidFill>
                  <a:srgbClr val="C00000"/>
                </a:solidFill>
                <a:latin typeface="Microsoft YaHei" charset="0"/>
                <a:ea typeface="Microsoft YaHei" charset="0"/>
                <a:cs typeface="Microsoft YaHei" charset="0"/>
              </a:rPr>
              <a:t>category distributions </a:t>
            </a:r>
            <a:r>
              <a:rPr lang="en-US" altLang="zh-CN" sz="1600" dirty="0">
                <a:solidFill>
                  <a:schemeClr val="tx1">
                    <a:lumMod val="50000"/>
                    <a:lumOff val="50000"/>
                  </a:schemeClr>
                </a:solidFill>
                <a:latin typeface="Microsoft YaHei" charset="0"/>
                <a:ea typeface="Microsoft YaHei" charset="0"/>
                <a:cs typeface="Microsoft YaHei" charset="0"/>
              </a:rPr>
              <a:t>between classification and </a:t>
            </a:r>
            <a:r>
              <a:rPr lang="en-US" altLang="zh-CN" sz="1600" dirty="0" smtClean="0">
                <a:solidFill>
                  <a:schemeClr val="tx1">
                    <a:lumMod val="50000"/>
                    <a:lumOff val="50000"/>
                  </a:schemeClr>
                </a:solidFill>
                <a:latin typeface="Microsoft YaHei" charset="0"/>
                <a:ea typeface="Microsoft YaHei" charset="0"/>
                <a:cs typeface="Microsoft YaHei" charset="0"/>
              </a:rPr>
              <a:t>detection tasks</a:t>
            </a:r>
            <a:endParaRPr lang="zh-CN" altLang="en-US" sz="1400" dirty="0">
              <a:solidFill>
                <a:schemeClr val="tx1">
                  <a:lumMod val="50000"/>
                  <a:lumOff val="50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402112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12" grpId="0"/>
      <p:bldP spid="13" grpId="0" animBg="1"/>
      <p:bldP spid="14" grpId="0"/>
      <p:bldP spid="16" grpId="0"/>
      <p:bldP spid="17" grpId="0" animBg="1"/>
      <p:bldP spid="18" grpId="0" animBg="1"/>
      <p:bldP spid="19" grpId="0"/>
      <p:bldP spid="21" grpId="0"/>
      <p:bldP spid="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8"/>
          <p:cNvSpPr txBox="1"/>
          <p:nvPr/>
        </p:nvSpPr>
        <p:spPr>
          <a:xfrm>
            <a:off x="1964249" y="972608"/>
            <a:ext cx="2997314"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1.3 Limitations</a:t>
            </a:r>
            <a:endParaRPr lang="en-US" altLang="zh-CN" b="1" dirty="0">
              <a:solidFill>
                <a:schemeClr val="tx1">
                  <a:lumMod val="50000"/>
                  <a:lumOff val="50000"/>
                </a:schemeClr>
              </a:solidFill>
              <a:latin typeface="Microsoft YaHei" charset="0"/>
              <a:ea typeface="Microsoft YaHei" charset="0"/>
              <a:cs typeface="Microsoft YaHei" charset="0"/>
            </a:endParaRPr>
          </a:p>
        </p:txBody>
      </p:sp>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7402831" cy="453278"/>
          </a:xfrm>
        </p:spPr>
        <p:txBody>
          <a:bodyPr/>
          <a:lstStyle/>
          <a:p>
            <a:r>
              <a:rPr lang="en-US" altLang="zh-CN" sz="3200" dirty="0" smtClean="0">
                <a:solidFill>
                  <a:schemeClr val="tx1">
                    <a:lumMod val="50000"/>
                    <a:lumOff val="50000"/>
                  </a:schemeClr>
                </a:solidFill>
              </a:rPr>
              <a:t>1.Representative detection method</a:t>
            </a:r>
            <a:endParaRPr lang="zh-CN" altLang="en-US" sz="3200" dirty="0">
              <a:solidFill>
                <a:schemeClr val="tx1">
                  <a:lumMod val="50000"/>
                  <a:lumOff val="50000"/>
                </a:schemeClr>
              </a:solidFill>
            </a:endParaRPr>
          </a:p>
        </p:txBody>
      </p:sp>
      <p:sp>
        <p:nvSpPr>
          <p:cNvPr id="35" name="文本框 8"/>
          <p:cNvSpPr txBox="1"/>
          <p:nvPr/>
        </p:nvSpPr>
        <p:spPr>
          <a:xfrm>
            <a:off x="2348977" y="1424054"/>
            <a:ext cx="2972532" cy="44971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1.3.3</a:t>
            </a:r>
            <a:r>
              <a:rPr lang="zh-CN" altLang="en-US" dirty="0" smtClean="0">
                <a:solidFill>
                  <a:schemeClr val="tx1">
                    <a:lumMod val="50000"/>
                    <a:lumOff val="50000"/>
                  </a:schemeClr>
                </a:solidFill>
                <a:latin typeface="Microsoft YaHei" charset="0"/>
                <a:ea typeface="Microsoft YaHei" charset="0"/>
                <a:cs typeface="Microsoft YaHei" charset="0"/>
              </a:rPr>
              <a:t> </a:t>
            </a:r>
            <a:r>
              <a:rPr lang="en-US" altLang="zh-CN" dirty="0">
                <a:solidFill>
                  <a:schemeClr val="tx1">
                    <a:lumMod val="50000"/>
                    <a:lumOff val="50000"/>
                  </a:schemeClr>
                </a:solidFill>
                <a:latin typeface="Microsoft YaHei" charset="0"/>
                <a:ea typeface="Microsoft YaHei" charset="0"/>
                <a:cs typeface="Microsoft YaHei" charset="0"/>
              </a:rPr>
              <a:t>discrepant domains</a:t>
            </a:r>
            <a:endParaRPr lang="zh-CN" altLang="en-US" sz="1600" dirty="0">
              <a:solidFill>
                <a:schemeClr val="tx1">
                  <a:lumMod val="50000"/>
                  <a:lumOff val="50000"/>
                </a:schemeClr>
              </a:solidFill>
              <a:latin typeface="Microsoft YaHei" charset="0"/>
              <a:ea typeface="Microsoft YaHei" charset="0"/>
              <a:cs typeface="Microsoft YaHei" charset="0"/>
            </a:endParaRPr>
          </a:p>
        </p:txBody>
      </p:sp>
      <p:sp>
        <p:nvSpPr>
          <p:cNvPr id="20" name="文本框 8"/>
          <p:cNvSpPr txBox="1"/>
          <p:nvPr/>
        </p:nvSpPr>
        <p:spPr>
          <a:xfrm>
            <a:off x="2110383" y="5102120"/>
            <a:ext cx="3096289"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Pre-trained</a:t>
            </a:r>
            <a:r>
              <a:rPr lang="zh-CN" altLang="en-US" dirty="0" smtClean="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use</a:t>
            </a:r>
            <a:r>
              <a:rPr lang="zh-CN" altLang="en-US" dirty="0" smtClean="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ImageNet</a:t>
            </a:r>
            <a:endParaRPr lang="zh-CN" altLang="en-US" sz="1600" dirty="0">
              <a:solidFill>
                <a:schemeClr val="tx1">
                  <a:lumMod val="50000"/>
                  <a:lumOff val="50000"/>
                </a:schemeClr>
              </a:solidFill>
              <a:latin typeface="Microsoft YaHei" charset="0"/>
              <a:ea typeface="Microsoft YaHei" charset="0"/>
              <a:cs typeface="Microsoft YaHei" charset="0"/>
            </a:endParaRPr>
          </a:p>
        </p:txBody>
      </p:sp>
      <p:sp>
        <p:nvSpPr>
          <p:cNvPr id="5" name="右箭头 4"/>
          <p:cNvSpPr/>
          <p:nvPr/>
        </p:nvSpPr>
        <p:spPr>
          <a:xfrm>
            <a:off x="6550865" y="3465046"/>
            <a:ext cx="734518" cy="3297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文本框 8"/>
          <p:cNvSpPr txBox="1"/>
          <p:nvPr/>
        </p:nvSpPr>
        <p:spPr>
          <a:xfrm>
            <a:off x="6086327" y="3794828"/>
            <a:ext cx="1663594"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Use</a:t>
            </a:r>
            <a:r>
              <a:rPr lang="zh-CN" altLang="en-US" dirty="0" smtClean="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to</a:t>
            </a:r>
            <a:r>
              <a:rPr lang="zh-CN" altLang="en-US" dirty="0" smtClean="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detect</a:t>
            </a:r>
            <a:endParaRPr lang="zh-CN" altLang="en-US" sz="1600" dirty="0">
              <a:solidFill>
                <a:schemeClr val="tx1">
                  <a:lumMod val="50000"/>
                  <a:lumOff val="50000"/>
                </a:schemeClr>
              </a:solidFill>
              <a:latin typeface="Microsoft YaHei" charset="0"/>
              <a:ea typeface="Microsoft YaHei" charset="0"/>
              <a:cs typeface="Microsoft YaHei" charset="0"/>
            </a:endParaRPr>
          </a:p>
        </p:txBody>
      </p:sp>
      <p:sp>
        <p:nvSpPr>
          <p:cNvPr id="24" name="左大括号 23"/>
          <p:cNvSpPr/>
          <p:nvPr/>
        </p:nvSpPr>
        <p:spPr>
          <a:xfrm>
            <a:off x="7755866" y="1258127"/>
            <a:ext cx="275949" cy="504341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6" name="图片 5"/>
          <p:cNvPicPr>
            <a:picLocks noChangeAspect="1"/>
          </p:cNvPicPr>
          <p:nvPr/>
        </p:nvPicPr>
        <p:blipFill>
          <a:blip r:embed="rId3"/>
          <a:stretch>
            <a:fillRect/>
          </a:stretch>
        </p:blipFill>
        <p:spPr>
          <a:xfrm>
            <a:off x="8217488" y="1258127"/>
            <a:ext cx="1739204" cy="1671735"/>
          </a:xfrm>
          <a:prstGeom prst="rect">
            <a:avLst/>
          </a:prstGeom>
        </p:spPr>
      </p:pic>
      <p:sp>
        <p:nvSpPr>
          <p:cNvPr id="25" name="文本框 8"/>
          <p:cNvSpPr txBox="1"/>
          <p:nvPr/>
        </p:nvSpPr>
        <p:spPr>
          <a:xfrm>
            <a:off x="10089372" y="1912011"/>
            <a:ext cx="1967717"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Medical</a:t>
            </a:r>
            <a:r>
              <a:rPr lang="zh-CN" altLang="en-US" dirty="0" smtClean="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image</a:t>
            </a:r>
            <a:endParaRPr lang="zh-CN" altLang="en-US" sz="1600" dirty="0">
              <a:solidFill>
                <a:schemeClr val="tx1">
                  <a:lumMod val="50000"/>
                  <a:lumOff val="50000"/>
                </a:schemeClr>
              </a:solidFill>
              <a:latin typeface="Microsoft YaHei" charset="0"/>
              <a:ea typeface="Microsoft YaHei" charset="0"/>
              <a:cs typeface="Microsoft YaHei" charset="0"/>
            </a:endParaRPr>
          </a:p>
        </p:txBody>
      </p:sp>
      <p:pic>
        <p:nvPicPr>
          <p:cNvPr id="7" name="图片 6"/>
          <p:cNvPicPr>
            <a:picLocks noChangeAspect="1"/>
          </p:cNvPicPr>
          <p:nvPr/>
        </p:nvPicPr>
        <p:blipFill>
          <a:blip r:embed="rId4"/>
          <a:stretch>
            <a:fillRect/>
          </a:stretch>
        </p:blipFill>
        <p:spPr>
          <a:xfrm>
            <a:off x="8217488" y="3002863"/>
            <a:ext cx="1739204" cy="1671735"/>
          </a:xfrm>
          <a:prstGeom prst="rect">
            <a:avLst/>
          </a:prstGeom>
        </p:spPr>
      </p:pic>
      <p:sp>
        <p:nvSpPr>
          <p:cNvPr id="26" name="文本框 8"/>
          <p:cNvSpPr txBox="1"/>
          <p:nvPr/>
        </p:nvSpPr>
        <p:spPr>
          <a:xfrm>
            <a:off x="10059393" y="3568612"/>
            <a:ext cx="1663594"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Sonar</a:t>
            </a:r>
            <a:r>
              <a:rPr lang="zh-CN" altLang="en-US" dirty="0" smtClean="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image</a:t>
            </a:r>
            <a:endParaRPr lang="zh-CN" altLang="en-US" sz="1600" dirty="0">
              <a:solidFill>
                <a:schemeClr val="tx1">
                  <a:lumMod val="50000"/>
                  <a:lumOff val="50000"/>
                </a:schemeClr>
              </a:solidFill>
              <a:latin typeface="Microsoft YaHei" charset="0"/>
              <a:ea typeface="Microsoft YaHei" charset="0"/>
              <a:cs typeface="Microsoft YaHei" charset="0"/>
            </a:endParaRPr>
          </a:p>
        </p:txBody>
      </p:sp>
      <p:pic>
        <p:nvPicPr>
          <p:cNvPr id="8" name="图片 7"/>
          <p:cNvPicPr>
            <a:picLocks noChangeAspect="1"/>
          </p:cNvPicPr>
          <p:nvPr/>
        </p:nvPicPr>
        <p:blipFill>
          <a:blip r:embed="rId5"/>
          <a:stretch>
            <a:fillRect/>
          </a:stretch>
        </p:blipFill>
        <p:spPr>
          <a:xfrm>
            <a:off x="8240806" y="4777579"/>
            <a:ext cx="1738448" cy="1553947"/>
          </a:xfrm>
          <a:prstGeom prst="rect">
            <a:avLst/>
          </a:prstGeom>
        </p:spPr>
      </p:pic>
      <p:sp>
        <p:nvSpPr>
          <p:cNvPr id="28" name="文本框 8"/>
          <p:cNvSpPr txBox="1"/>
          <p:nvPr/>
        </p:nvSpPr>
        <p:spPr>
          <a:xfrm>
            <a:off x="10089373" y="5328336"/>
            <a:ext cx="1663594"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smtClean="0">
                <a:solidFill>
                  <a:schemeClr val="tx1">
                    <a:lumMod val="50000"/>
                    <a:lumOff val="50000"/>
                  </a:schemeClr>
                </a:solidFill>
                <a:latin typeface="Microsoft YaHei" charset="0"/>
                <a:ea typeface="Microsoft YaHei" charset="0"/>
                <a:cs typeface="Microsoft YaHei" charset="0"/>
              </a:rPr>
              <a:t>Depth</a:t>
            </a:r>
            <a:r>
              <a:rPr lang="zh-CN" altLang="en-US" dirty="0" smtClean="0">
                <a:solidFill>
                  <a:schemeClr val="tx1">
                    <a:lumMod val="50000"/>
                    <a:lumOff val="50000"/>
                  </a:schemeClr>
                </a:solidFill>
                <a:latin typeface="Microsoft YaHei" charset="0"/>
                <a:ea typeface="Microsoft YaHei" charset="0"/>
                <a:cs typeface="Microsoft YaHei" charset="0"/>
              </a:rPr>
              <a:t> </a:t>
            </a:r>
            <a:r>
              <a:rPr lang="en-US" altLang="zh-CN" dirty="0" smtClean="0">
                <a:solidFill>
                  <a:schemeClr val="tx1">
                    <a:lumMod val="50000"/>
                    <a:lumOff val="50000"/>
                  </a:schemeClr>
                </a:solidFill>
                <a:latin typeface="Microsoft YaHei" charset="0"/>
                <a:ea typeface="Microsoft YaHei" charset="0"/>
                <a:cs typeface="Microsoft YaHei" charset="0"/>
              </a:rPr>
              <a:t>map</a:t>
            </a:r>
            <a:endParaRPr lang="zh-CN" altLang="en-US" sz="1600" dirty="0">
              <a:solidFill>
                <a:schemeClr val="tx1">
                  <a:lumMod val="50000"/>
                  <a:lumOff val="50000"/>
                </a:schemeClr>
              </a:solidFill>
              <a:latin typeface="Microsoft YaHei" charset="0"/>
              <a:ea typeface="Microsoft YaHei" charset="0"/>
              <a:cs typeface="Microsoft YaHei" charset="0"/>
            </a:endParaRPr>
          </a:p>
        </p:txBody>
      </p:sp>
      <p:sp>
        <p:nvSpPr>
          <p:cNvPr id="30" name="文本框 29"/>
          <p:cNvSpPr txBox="1"/>
          <p:nvPr/>
        </p:nvSpPr>
        <p:spPr>
          <a:xfrm>
            <a:off x="6032918" y="2531214"/>
            <a:ext cx="1968917" cy="830997"/>
          </a:xfrm>
          <a:prstGeom prst="rect">
            <a:avLst/>
          </a:prstGeom>
          <a:noFill/>
        </p:spPr>
        <p:txBody>
          <a:bodyPr wrap="square" rtlCol="0">
            <a:spAutoFit/>
          </a:bodyPr>
          <a:lstStyle/>
          <a:p>
            <a:r>
              <a:rPr kumimoji="1" lang="en-US" altLang="zh-CN" sz="2400" b="1" dirty="0" smtClean="0">
                <a:solidFill>
                  <a:srgbClr val="C00000"/>
                </a:solidFill>
                <a:latin typeface="微软雅黑" panose="020B0503020204020204" pitchFamily="34" charset="-122"/>
                <a:ea typeface="微软雅黑" panose="020B0503020204020204" pitchFamily="34" charset="-122"/>
                <a:cs typeface="Microsoft Himalaya" panose="01010100010101010101" pitchFamily="2" charset="0"/>
              </a:rPr>
              <a:t>Discrepant</a:t>
            </a:r>
            <a:r>
              <a:rPr kumimoji="1" lang="zh-CN" altLang="en-US" sz="2400" b="1" dirty="0" smtClean="0">
                <a:solidFill>
                  <a:srgbClr val="C00000"/>
                </a:solidFill>
                <a:latin typeface="微软雅黑" panose="020B0503020204020204" pitchFamily="34" charset="-122"/>
                <a:ea typeface="微软雅黑" panose="020B0503020204020204" pitchFamily="34" charset="-122"/>
                <a:cs typeface="Microsoft Himalaya" panose="01010100010101010101" pitchFamily="2" charset="0"/>
              </a:rPr>
              <a:t> </a:t>
            </a:r>
            <a:endParaRPr kumimoji="1" lang="en-US" altLang="zh-CN" sz="2400" b="1" dirty="0" smtClean="0">
              <a:solidFill>
                <a:srgbClr val="C00000"/>
              </a:solidFill>
              <a:latin typeface="微软雅黑" panose="020B0503020204020204" pitchFamily="34" charset="-122"/>
              <a:ea typeface="微软雅黑" panose="020B0503020204020204" pitchFamily="34" charset="-122"/>
              <a:cs typeface="Microsoft Himalaya" panose="01010100010101010101" pitchFamily="2" charset="0"/>
            </a:endParaRPr>
          </a:p>
          <a:p>
            <a:r>
              <a:rPr kumimoji="1" lang="en-US" altLang="zh-CN" sz="2400" b="1" dirty="0" smtClean="0">
                <a:solidFill>
                  <a:srgbClr val="C00000"/>
                </a:solidFill>
                <a:latin typeface="微软雅黑" panose="020B0503020204020204" pitchFamily="34" charset="-122"/>
                <a:ea typeface="微软雅黑" panose="020B0503020204020204" pitchFamily="34" charset="-122"/>
                <a:cs typeface="Microsoft Himalaya" panose="01010100010101010101" pitchFamily="2" charset="0"/>
              </a:rPr>
              <a:t>domain!</a:t>
            </a:r>
            <a:endParaRPr kumimoji="1" lang="zh-CN" altLang="en-US" sz="2400" b="1" dirty="0">
              <a:solidFill>
                <a:srgbClr val="C00000"/>
              </a:solidFill>
              <a:latin typeface="微软雅黑" panose="020B0503020204020204" pitchFamily="34" charset="-122"/>
              <a:ea typeface="微软雅黑" panose="020B0503020204020204" pitchFamily="34" charset="-122"/>
              <a:cs typeface="Microsoft Himalaya" panose="01010100010101010101" pitchFamily="2" charset="0"/>
            </a:endParaRPr>
          </a:p>
        </p:txBody>
      </p:sp>
      <p:pic>
        <p:nvPicPr>
          <p:cNvPr id="2" name="图片 1"/>
          <p:cNvPicPr>
            <a:picLocks noChangeAspect="1"/>
          </p:cNvPicPr>
          <p:nvPr/>
        </p:nvPicPr>
        <p:blipFill>
          <a:blip r:embed="rId6"/>
          <a:stretch>
            <a:fillRect/>
          </a:stretch>
        </p:blipFill>
        <p:spPr>
          <a:xfrm>
            <a:off x="1400559" y="2198639"/>
            <a:ext cx="4515938" cy="2695592"/>
          </a:xfrm>
          <a:prstGeom prst="rect">
            <a:avLst/>
          </a:prstGeom>
        </p:spPr>
      </p:pic>
    </p:spTree>
    <p:extLst>
      <p:ext uri="{BB962C8B-B14F-4D97-AF65-F5344CB8AC3E}">
        <p14:creationId xmlns:p14="http://schemas.microsoft.com/office/powerpoint/2010/main" val="10214195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5" grpId="0" animBg="1"/>
      <p:bldP spid="23" grpId="0"/>
      <p:bldP spid="24" grpId="0" animBg="1"/>
      <p:bldP spid="25" grpId="0"/>
      <p:bldP spid="26" grpId="0"/>
      <p:bldP spid="28" grpId="0"/>
      <p:bldP spid="3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8"/>
          <p:cNvSpPr txBox="1"/>
          <p:nvPr/>
        </p:nvSpPr>
        <p:spPr>
          <a:xfrm>
            <a:off x="4091475" y="1572033"/>
            <a:ext cx="2907560"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Region proposal-based</a:t>
            </a:r>
            <a:r>
              <a:rPr lang="zh-CN" altLang="en-US" b="1" dirty="0" smtClean="0">
                <a:solidFill>
                  <a:schemeClr val="tx1">
                    <a:lumMod val="50000"/>
                    <a:lumOff val="50000"/>
                  </a:schemeClr>
                </a:solidFill>
                <a:latin typeface="Microsoft YaHei" charset="0"/>
                <a:ea typeface="Microsoft YaHei" charset="0"/>
                <a:cs typeface="Microsoft YaHei" charset="0"/>
              </a:rPr>
              <a:t>：</a:t>
            </a:r>
            <a:endParaRPr lang="en-US" altLang="zh-CN" b="1" dirty="0">
              <a:solidFill>
                <a:schemeClr val="tx1">
                  <a:lumMod val="50000"/>
                  <a:lumOff val="50000"/>
                </a:schemeClr>
              </a:solidFill>
              <a:latin typeface="Microsoft YaHei" charset="0"/>
              <a:ea typeface="Microsoft YaHei" charset="0"/>
              <a:cs typeface="Microsoft YaHei" charset="0"/>
            </a:endParaRPr>
          </a:p>
        </p:txBody>
      </p:sp>
      <p:cxnSp>
        <p:nvCxnSpPr>
          <p:cNvPr id="11" name="直接连接符 10"/>
          <p:cNvCxnSpPr/>
          <p:nvPr/>
        </p:nvCxnSpPr>
        <p:spPr>
          <a:xfrm flipH="1">
            <a:off x="2225220" y="930378"/>
            <a:ext cx="8950780" cy="95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5" name="文本占位符 1"/>
          <p:cNvSpPr>
            <a:spLocks noGrp="1"/>
          </p:cNvSpPr>
          <p:nvPr>
            <p:ph type="body" sz="quarter" idx="10"/>
          </p:nvPr>
        </p:nvSpPr>
        <p:spPr>
          <a:xfrm>
            <a:off x="2229484" y="316028"/>
            <a:ext cx="8776770" cy="453278"/>
          </a:xfrm>
        </p:spPr>
        <p:txBody>
          <a:bodyPr/>
          <a:lstStyle/>
          <a:p>
            <a:r>
              <a:rPr lang="en-US" altLang="zh-CN" sz="3200" dirty="0" smtClean="0">
                <a:solidFill>
                  <a:schemeClr val="tx1">
                    <a:lumMod val="50000"/>
                    <a:lumOff val="50000"/>
                  </a:schemeClr>
                </a:solidFill>
              </a:rPr>
              <a:t>2.Review:Region of interest(</a:t>
            </a:r>
            <a:r>
              <a:rPr lang="en-US" altLang="zh-CN" sz="3200" dirty="0" err="1" smtClean="0">
                <a:solidFill>
                  <a:schemeClr val="tx1">
                    <a:lumMod val="50000"/>
                    <a:lumOff val="50000"/>
                  </a:schemeClr>
                </a:solidFill>
              </a:rPr>
              <a:t>RoI</a:t>
            </a:r>
            <a:r>
              <a:rPr lang="en-US" altLang="zh-CN" sz="3200" dirty="0" smtClean="0">
                <a:solidFill>
                  <a:schemeClr val="tx1">
                    <a:lumMod val="50000"/>
                    <a:lumOff val="50000"/>
                  </a:schemeClr>
                </a:solidFill>
              </a:rPr>
              <a:t>) pooling</a:t>
            </a:r>
            <a:endParaRPr lang="zh-CN" altLang="en-US" sz="3200" dirty="0">
              <a:solidFill>
                <a:schemeClr val="tx1">
                  <a:lumMod val="50000"/>
                  <a:lumOff val="50000"/>
                </a:schemeClr>
              </a:solidFill>
            </a:endParaRPr>
          </a:p>
        </p:txBody>
      </p:sp>
      <p:sp>
        <p:nvSpPr>
          <p:cNvPr id="35" name="文本框 8"/>
          <p:cNvSpPr txBox="1"/>
          <p:nvPr/>
        </p:nvSpPr>
        <p:spPr>
          <a:xfrm>
            <a:off x="6999035" y="1512017"/>
            <a:ext cx="1342077" cy="57246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400" dirty="0" smtClean="0">
                <a:solidFill>
                  <a:srgbClr val="FF0000"/>
                </a:solidFill>
                <a:latin typeface="Microsoft YaHei" charset="0"/>
                <a:ea typeface="Microsoft YaHei" charset="0"/>
                <a:cs typeface="Microsoft YaHei" charset="0"/>
              </a:rPr>
              <a:t>Failed</a:t>
            </a:r>
            <a:r>
              <a:rPr lang="zh-CN" altLang="en-US" sz="2400" dirty="0" smtClean="0">
                <a:solidFill>
                  <a:srgbClr val="FF0000"/>
                </a:solidFill>
                <a:latin typeface="Microsoft YaHei" charset="0"/>
                <a:ea typeface="Microsoft YaHei" charset="0"/>
                <a:cs typeface="Microsoft YaHei" charset="0"/>
              </a:rPr>
              <a:t>！</a:t>
            </a:r>
            <a:endParaRPr lang="zh-CN" altLang="en-US" sz="2400" dirty="0">
              <a:solidFill>
                <a:srgbClr val="FF0000"/>
              </a:solidFill>
              <a:latin typeface="Microsoft YaHei" charset="0"/>
              <a:ea typeface="Microsoft YaHei" charset="0"/>
              <a:cs typeface="Microsoft YaHei" charset="0"/>
            </a:endParaRPr>
          </a:p>
        </p:txBody>
      </p:sp>
      <p:pic>
        <p:nvPicPr>
          <p:cNvPr id="2" name="图片 1"/>
          <p:cNvPicPr>
            <a:picLocks noChangeAspect="1"/>
          </p:cNvPicPr>
          <p:nvPr/>
        </p:nvPicPr>
        <p:blipFill>
          <a:blip r:embed="rId3"/>
          <a:stretch>
            <a:fillRect/>
          </a:stretch>
        </p:blipFill>
        <p:spPr>
          <a:xfrm>
            <a:off x="2470889" y="2496031"/>
            <a:ext cx="2748136" cy="2735644"/>
          </a:xfrm>
          <a:prstGeom prst="rect">
            <a:avLst/>
          </a:prstGeom>
        </p:spPr>
      </p:pic>
      <p:sp>
        <p:nvSpPr>
          <p:cNvPr id="19" name="文本框 8"/>
          <p:cNvSpPr txBox="1"/>
          <p:nvPr/>
        </p:nvSpPr>
        <p:spPr>
          <a:xfrm>
            <a:off x="2826183" y="5417009"/>
            <a:ext cx="2302175"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err="1" smtClean="0">
                <a:solidFill>
                  <a:schemeClr val="tx1">
                    <a:lumMod val="50000"/>
                    <a:lumOff val="50000"/>
                  </a:schemeClr>
                </a:solidFill>
                <a:latin typeface="Microsoft YaHei" charset="0"/>
                <a:ea typeface="Microsoft YaHei" charset="0"/>
                <a:cs typeface="Microsoft YaHei" charset="0"/>
              </a:rPr>
              <a:t>Conv</a:t>
            </a:r>
            <a:r>
              <a:rPr lang="en-US" altLang="zh-CN" b="1" dirty="0" smtClean="0">
                <a:solidFill>
                  <a:schemeClr val="tx1">
                    <a:lumMod val="50000"/>
                    <a:lumOff val="50000"/>
                  </a:schemeClr>
                </a:solidFill>
                <a:latin typeface="Microsoft YaHei" charset="0"/>
                <a:ea typeface="Microsoft YaHei" charset="0"/>
                <a:cs typeface="Microsoft YaHei" charset="0"/>
              </a:rPr>
              <a:t> feature map</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21" name="矩形 20"/>
          <p:cNvSpPr/>
          <p:nvPr/>
        </p:nvSpPr>
        <p:spPr>
          <a:xfrm>
            <a:off x="3657105" y="370597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3972854" y="370597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4288603" y="370597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3657105" y="4012954"/>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972854" y="4012954"/>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288603" y="4012954"/>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57105" y="4328703"/>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3972854" y="4328703"/>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4288603" y="4328703"/>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597883" y="370597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913632" y="370597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4597883" y="4012954"/>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913632" y="4012954"/>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4597883" y="4328703"/>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4913632" y="4328703"/>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右箭头 43"/>
          <p:cNvSpPr/>
          <p:nvPr/>
        </p:nvSpPr>
        <p:spPr>
          <a:xfrm>
            <a:off x="6151726" y="3754761"/>
            <a:ext cx="734518" cy="3297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矩形 44"/>
          <p:cNvSpPr/>
          <p:nvPr/>
        </p:nvSpPr>
        <p:spPr>
          <a:xfrm>
            <a:off x="3657105" y="3060100"/>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972854" y="3060100"/>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4288603" y="3060100"/>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3657105" y="337584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972854" y="337584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4288603" y="337584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4597883" y="3060100"/>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4913632" y="3060100"/>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4597883" y="337584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4913632" y="3375849"/>
            <a:ext cx="315749" cy="315749"/>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8"/>
          <p:cNvSpPr txBox="1"/>
          <p:nvPr/>
        </p:nvSpPr>
        <p:spPr>
          <a:xfrm>
            <a:off x="3789861" y="4645694"/>
            <a:ext cx="1356183"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bg1"/>
                </a:solidFill>
                <a:latin typeface="Microsoft YaHei" charset="0"/>
                <a:ea typeface="Microsoft YaHei" charset="0"/>
                <a:cs typeface="Microsoft YaHei" charset="0"/>
              </a:rPr>
              <a:t>RoI </a:t>
            </a:r>
            <a:r>
              <a:rPr lang="en-US" altLang="zh-CN" b="1" dirty="0">
                <a:solidFill>
                  <a:schemeClr val="bg1"/>
                </a:solidFill>
                <a:latin typeface="Microsoft YaHei" charset="0"/>
                <a:ea typeface="Microsoft YaHei" charset="0"/>
                <a:cs typeface="Microsoft YaHei" charset="0"/>
              </a:rPr>
              <a:t>kernel</a:t>
            </a:r>
          </a:p>
        </p:txBody>
      </p:sp>
      <p:sp>
        <p:nvSpPr>
          <p:cNvPr id="57" name="文本框 8"/>
          <p:cNvSpPr txBox="1"/>
          <p:nvPr/>
        </p:nvSpPr>
        <p:spPr>
          <a:xfrm>
            <a:off x="5367898" y="4102487"/>
            <a:ext cx="230217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RoI Pooling layer</a:t>
            </a:r>
            <a:endParaRPr lang="en-US" altLang="zh-CN" b="1" dirty="0">
              <a:solidFill>
                <a:schemeClr val="tx1">
                  <a:lumMod val="50000"/>
                  <a:lumOff val="50000"/>
                </a:schemeClr>
              </a:solidFill>
              <a:latin typeface="Microsoft YaHei" charset="0"/>
              <a:ea typeface="Microsoft YaHei" charset="0"/>
              <a:cs typeface="Microsoft YaHei" charset="0"/>
            </a:endParaRPr>
          </a:p>
        </p:txBody>
      </p:sp>
      <p:pic>
        <p:nvPicPr>
          <p:cNvPr id="4" name="图片 3"/>
          <p:cNvPicPr>
            <a:picLocks noChangeAspect="1"/>
          </p:cNvPicPr>
          <p:nvPr/>
        </p:nvPicPr>
        <p:blipFill>
          <a:blip r:embed="rId4"/>
          <a:stretch>
            <a:fillRect/>
          </a:stretch>
        </p:blipFill>
        <p:spPr>
          <a:xfrm>
            <a:off x="7818945" y="3051030"/>
            <a:ext cx="1633762" cy="1593422"/>
          </a:xfrm>
          <a:prstGeom prst="rect">
            <a:avLst/>
          </a:prstGeom>
        </p:spPr>
      </p:pic>
      <p:sp>
        <p:nvSpPr>
          <p:cNvPr id="59" name="文本框 8"/>
          <p:cNvSpPr txBox="1"/>
          <p:nvPr/>
        </p:nvSpPr>
        <p:spPr>
          <a:xfrm>
            <a:off x="7177545" y="5420909"/>
            <a:ext cx="2916562"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smtClean="0">
                <a:solidFill>
                  <a:schemeClr val="tx1">
                    <a:lumMod val="50000"/>
                    <a:lumOff val="50000"/>
                  </a:schemeClr>
                </a:solidFill>
                <a:latin typeface="Microsoft YaHei" charset="0"/>
                <a:ea typeface="Microsoft YaHei" charset="0"/>
                <a:cs typeface="Microsoft YaHei" charset="0"/>
              </a:rPr>
              <a:t>Fixed size feature map </a:t>
            </a:r>
            <a:endParaRPr lang="en-US" altLang="zh-CN" b="1" dirty="0">
              <a:solidFill>
                <a:schemeClr val="tx1">
                  <a:lumMod val="50000"/>
                  <a:lumOff val="50000"/>
                </a:schemeClr>
              </a:solidFill>
              <a:latin typeface="Microsoft YaHei" charset="0"/>
              <a:ea typeface="Microsoft YaHei" charset="0"/>
              <a:cs typeface="Microsoft YaHei" charset="0"/>
            </a:endParaRPr>
          </a:p>
        </p:txBody>
      </p:sp>
      <p:sp>
        <p:nvSpPr>
          <p:cNvPr id="56" name="文本框 8"/>
          <p:cNvSpPr txBox="1"/>
          <p:nvPr/>
        </p:nvSpPr>
        <p:spPr>
          <a:xfrm>
            <a:off x="8206245" y="4744161"/>
            <a:ext cx="859162"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50000"/>
                    <a:lumOff val="50000"/>
                  </a:schemeClr>
                </a:solidFill>
                <a:latin typeface="Microsoft YaHei" charset="0"/>
                <a:ea typeface="Microsoft YaHei" charset="0"/>
                <a:cs typeface="Microsoft YaHei" charset="0"/>
              </a:rPr>
              <a:t>7 </a:t>
            </a:r>
            <a:r>
              <a:rPr lang="en-US" altLang="zh-CN" b="1" dirty="0" smtClean="0">
                <a:solidFill>
                  <a:schemeClr val="tx1">
                    <a:lumMod val="50000"/>
                    <a:lumOff val="50000"/>
                  </a:schemeClr>
                </a:solidFill>
                <a:latin typeface="Microsoft YaHei" charset="0"/>
                <a:ea typeface="Microsoft YaHei" charset="0"/>
                <a:cs typeface="Microsoft YaHei" charset="0"/>
              </a:rPr>
              <a:t>× 7</a:t>
            </a:r>
            <a:endParaRPr lang="en-US" altLang="zh-CN" b="1" dirty="0">
              <a:solidFill>
                <a:schemeClr val="tx1">
                  <a:lumMod val="50000"/>
                  <a:lumOff val="50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295246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8"/>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9"/>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3"/>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4"/>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5"/>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4"/>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57"/>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44"/>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5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19" grpId="0"/>
      <p:bldP spid="21" grpId="0" animBg="1"/>
      <p:bldP spid="22" grpId="0" animBg="1"/>
      <p:bldP spid="29" grpId="0" animBg="1"/>
      <p:bldP spid="31" grpId="0" animBg="1"/>
      <p:bldP spid="32" grpId="0" animBg="1"/>
      <p:bldP spid="33" grpId="0" animBg="1"/>
      <p:bldP spid="34"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p:bldP spid="57" grpId="0"/>
      <p:bldP spid="59" grpId="0"/>
      <p:bldP spid="56" grpId="0"/>
    </p:bldLst>
  </p:timing>
</p:sld>
</file>

<file path=ppt/theme/theme1.xml><?xml version="1.0" encoding="utf-8"?>
<a:theme xmlns:a="http://schemas.openxmlformats.org/drawingml/2006/main" name="Office 主题">
  <a:themeElements>
    <a:clrScheme name="自定义 25">
      <a:dk1>
        <a:srgbClr val="000000"/>
      </a:dk1>
      <a:lt1>
        <a:srgbClr val="FFFFFF"/>
      </a:lt1>
      <a:dk2>
        <a:srgbClr val="000000"/>
      </a:dk2>
      <a:lt2>
        <a:srgbClr val="FFFDFD"/>
      </a:lt2>
      <a:accent1>
        <a:srgbClr val="1A8779"/>
      </a:accent1>
      <a:accent2>
        <a:srgbClr val="24AD98"/>
      </a:accent2>
      <a:accent3>
        <a:srgbClr val="2AC3AC"/>
      </a:accent3>
      <a:accent4>
        <a:srgbClr val="38DBC7"/>
      </a:accent4>
      <a:accent5>
        <a:srgbClr val="9BEDD8"/>
      </a:accent5>
      <a:accent6>
        <a:srgbClr val="515151"/>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6766</TotalTime>
  <Words>4154</Words>
  <Application>Microsoft Office PowerPoint</Application>
  <PresentationFormat>宽屏</PresentationFormat>
  <Paragraphs>273</Paragraphs>
  <Slides>25</Slides>
  <Notes>25</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Century Gothic</vt:lpstr>
      <vt:lpstr>宋体</vt:lpstr>
      <vt:lpstr>Microsoft YaHei</vt:lpstr>
      <vt:lpstr>Microsoft YaHei</vt:lpstr>
      <vt:lpstr>Arial</vt:lpstr>
      <vt:lpstr>Calibri</vt:lpstr>
      <vt:lpstr>Cambria Math</vt:lpstr>
      <vt:lpstr>Microsoft Himalaya</vt:lpstr>
      <vt:lpstr>Segoe UI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Qixiang Ma</cp:lastModifiedBy>
  <cp:revision>540</cp:revision>
  <dcterms:created xsi:type="dcterms:W3CDTF">2015-08-18T02:51:41Z</dcterms:created>
  <dcterms:modified xsi:type="dcterms:W3CDTF">2017-11-12T02:56:36Z</dcterms:modified>
  <cp:category/>
</cp:coreProperties>
</file>

<file path=docProps/thumbnail.jpeg>
</file>